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 id="214748365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y="6858000" cx="12192000"/>
  <p:notesSz cx="6858000" cy="9144000"/>
  <p:embeddedFontLst>
    <p:embeddedFont>
      <p:font typeface="Roboto"/>
      <p:regular r:id="rId69"/>
      <p:bold r:id="rId70"/>
      <p:italic r:id="rId71"/>
      <p:boldItalic r:id="rId72"/>
    </p:embeddedFont>
    <p:embeddedFont>
      <p:font typeface="Merriweather"/>
      <p:regular r:id="rId73"/>
      <p:bold r:id="rId74"/>
      <p:italic r:id="rId75"/>
      <p:boldItalic r:id="rId76"/>
    </p:embeddedFont>
    <p:embeddedFont>
      <p:font typeface="Karla"/>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Pavlos Protopapa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7DC2B6-493B-4128-93E0-6D9BE6B9FBFC}">
  <a:tblStyle styleId="{B17DC2B6-493B-4128-93E0-6D9BE6B9FBFC}" styleName="Table_0">
    <a:wholeTbl>
      <a:tcTxStyle b="off" i="off">
        <a:font>
          <a:latin typeface="Arial"/>
          <a:ea typeface="Arial"/>
          <a:cs typeface="Arial"/>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4C2CD7B0-74D7-419D-A504-0443D9205A06}"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Karl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erriweather-regular.fntdata"/><Relationship Id="rId72" Type="http://schemas.openxmlformats.org/officeDocument/2006/relationships/font" Target="fonts/Roboto-boldItalic.fntdata"/><Relationship Id="rId31" Type="http://schemas.openxmlformats.org/officeDocument/2006/relationships/slide" Target="slides/slide24.xml"/><Relationship Id="rId75" Type="http://schemas.openxmlformats.org/officeDocument/2006/relationships/font" Target="fonts/Merriweather-italic.fntdata"/><Relationship Id="rId30" Type="http://schemas.openxmlformats.org/officeDocument/2006/relationships/slide" Target="slides/slide23.xml"/><Relationship Id="rId74" Type="http://schemas.openxmlformats.org/officeDocument/2006/relationships/font" Target="fonts/Merriweather-bold.fntdata"/><Relationship Id="rId33" Type="http://schemas.openxmlformats.org/officeDocument/2006/relationships/slide" Target="slides/slide26.xml"/><Relationship Id="rId77" Type="http://schemas.openxmlformats.org/officeDocument/2006/relationships/font" Target="fonts/Karla-regular.fntdata"/><Relationship Id="rId32" Type="http://schemas.openxmlformats.org/officeDocument/2006/relationships/slide" Target="slides/slide25.xml"/><Relationship Id="rId76" Type="http://schemas.openxmlformats.org/officeDocument/2006/relationships/font" Target="fonts/Merriweather-boldItalic.fntdata"/><Relationship Id="rId35" Type="http://schemas.openxmlformats.org/officeDocument/2006/relationships/slide" Target="slides/slide28.xml"/><Relationship Id="rId79" Type="http://schemas.openxmlformats.org/officeDocument/2006/relationships/font" Target="fonts/Karla-italic.fntdata"/><Relationship Id="rId34" Type="http://schemas.openxmlformats.org/officeDocument/2006/relationships/slide" Target="slides/slide27.xml"/><Relationship Id="rId78" Type="http://schemas.openxmlformats.org/officeDocument/2006/relationships/font" Target="fonts/Karla-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17T20:29:57.281">
    <p:pos x="6000" y="0"/>
    <p:text>We should add LLM models here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8-17T20:29:57.712">
    <p:pos x="6000" y="0"/>
    <p:text>Check if this is complete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enturebeat.com/ai/idc-for-1-in-4-companies-half-of-all-ai-projects-fail/" TargetMode="External"/><Relationship Id="rId3" Type="http://schemas.openxmlformats.org/officeDocument/2006/relationships/hyperlink" Target="https://www.idc.com/getdoc.jsp?containerId=prUS45344519&amp;utm_medium=rss_feed&amp;utm_source=Alert&amp;utm_campaign=rss_syndicat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rvard-iacs.github.io/2023-AC215/" TargetMode="External"/><Relationship Id="rId3" Type="http://schemas.openxmlformats.org/officeDocument/2006/relationships/hyperlink" Target="https://edstem.org/us/courses/42775/discussion/"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institute-for-applied-computational-science/ac215-fall2023-projects/home"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40a416a3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 name="Google Shape;63;ge40a416a3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e40a416a3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faf94d00d9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faf94d00d9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faf94d00d9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b10ef0bb5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27b10ef0bb5_0_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1A202C"/>
                </a:solidFill>
                <a:latin typeface="Merriweather"/>
                <a:ea typeface="Merriweather"/>
                <a:cs typeface="Merriweather"/>
                <a:sym typeface="Merriweather"/>
              </a:rPr>
              <a:t>International Data Corporation (IDC) </a:t>
            </a:r>
            <a:endParaRPr>
              <a:solidFill>
                <a:srgbClr val="1A202C"/>
              </a:solidFill>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t/>
            </a:r>
            <a:endParaRPr>
              <a:solidFill>
                <a:srgbClr val="1A202C"/>
              </a:solidFill>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t/>
            </a:r>
            <a:endParaRPr>
              <a:solidFill>
                <a:srgbClr val="1A202C"/>
              </a:solidFill>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rPr lang="en-US" u="sng">
                <a:solidFill>
                  <a:schemeClr val="hlink"/>
                </a:solidFill>
                <a:latin typeface="Merriweather"/>
                <a:ea typeface="Merriweather"/>
                <a:cs typeface="Merriweather"/>
                <a:sym typeface="Merriweather"/>
                <a:hlinkClick r:id="rId2"/>
              </a:rPr>
              <a:t>https://venturebeat.com/ai/idc-for-1-in-4-companies-half-of-all-ai-projects-fail/</a:t>
            </a:r>
            <a:r>
              <a:rPr lang="en-US">
                <a:solidFill>
                  <a:srgbClr val="1A202C"/>
                </a:solidFill>
                <a:latin typeface="Merriweather"/>
                <a:ea typeface="Merriweather"/>
                <a:cs typeface="Merriweather"/>
                <a:sym typeface="Merriweather"/>
              </a:rPr>
              <a:t>: Despite enterprises’ best efforts, painless AI deployments appear destined to remain elusive for all but the most dogged adopters. A recent </a:t>
            </a:r>
            <a:r>
              <a:rPr lang="en-US" u="sng">
                <a:solidFill>
                  <a:srgbClr val="1010BC"/>
                </a:solidFill>
                <a:latin typeface="Merriweather"/>
                <a:ea typeface="Merriweather"/>
                <a:cs typeface="Merriweather"/>
                <a:sym typeface="Merriweather"/>
                <a:hlinkClick r:id="rId3">
                  <a:extLst>
                    <a:ext uri="{A12FA001-AC4F-418D-AE19-62706E023703}">
                      <ahyp:hlinkClr val="tx"/>
                    </a:ext>
                  </a:extLst>
                </a:hlinkClick>
              </a:rPr>
              <a:t>study</a:t>
            </a:r>
            <a:r>
              <a:rPr lang="en-US">
                <a:solidFill>
                  <a:srgbClr val="1A202C"/>
                </a:solidFill>
                <a:latin typeface="Merriweather"/>
                <a:ea typeface="Merriweather"/>
                <a:cs typeface="Merriweather"/>
                <a:sym typeface="Merriweather"/>
              </a:rPr>
              <a:t> conducted by analysts at International Data Corporation (IDC) found that of the organizations already using AI, only 25% have developed an “enterprise-wide” AI strategy, and it found that among those in the process of deploying AI, a substantial number of projects are doomed to fail.</a:t>
            </a:r>
            <a:endParaRPr>
              <a:solidFill>
                <a:srgbClr val="1A202C"/>
              </a:solidFill>
              <a:latin typeface="Merriweather"/>
              <a:ea typeface="Merriweather"/>
              <a:cs typeface="Merriweather"/>
              <a:sym typeface="Merriweather"/>
            </a:endParaRPr>
          </a:p>
          <a:p>
            <a:pPr indent="0" lvl="0" marL="0" rtl="0" algn="l">
              <a:lnSpc>
                <a:spcPct val="115000"/>
              </a:lnSpc>
              <a:spcBef>
                <a:spcPts val="1200"/>
              </a:spcBef>
              <a:spcAft>
                <a:spcPts val="0"/>
              </a:spcAft>
              <a:buClr>
                <a:schemeClr val="dk1"/>
              </a:buClr>
              <a:buSzPts val="1100"/>
              <a:buFont typeface="Arial"/>
              <a:buNone/>
            </a:pPr>
            <a:r>
              <a:rPr lang="en-US">
                <a:solidFill>
                  <a:srgbClr val="1A202C"/>
                </a:solidFill>
                <a:latin typeface="Merriweather"/>
                <a:ea typeface="Merriweather"/>
                <a:cs typeface="Merriweather"/>
                <a:sym typeface="Merriweather"/>
              </a:rPr>
              <a:t>IDC’s Artificial Intelligence Global Adoption Trends &amp; Strategies report, which was published today, summarizes the results of a May 2019 survey of 2,473 organizations that use AI solutions in their operations. It chiefly focused on respondents’ AI strategy, culture, and implementation challenges, as well as their AI data readiness initiatives and the production deployment trends expected to experience growth in the next two years.</a:t>
            </a:r>
            <a:endParaRPr>
              <a:solidFill>
                <a:srgbClr val="1A202C"/>
              </a:solidFill>
              <a:latin typeface="Merriweather"/>
              <a:ea typeface="Merriweather"/>
              <a:cs typeface="Merriweather"/>
              <a:sym typeface="Merriweather"/>
            </a:endParaRPr>
          </a:p>
          <a:p>
            <a:pPr indent="0" lvl="0" marL="0" rtl="0" algn="l">
              <a:lnSpc>
                <a:spcPct val="100000"/>
              </a:lnSpc>
              <a:spcBef>
                <a:spcPts val="1200"/>
              </a:spcBef>
              <a:spcAft>
                <a:spcPts val="0"/>
              </a:spcAft>
              <a:buSzPts val="1400"/>
              <a:buNone/>
            </a:pPr>
            <a:r>
              <a:t/>
            </a:r>
            <a:endParaRPr>
              <a:solidFill>
                <a:srgbClr val="1A202C"/>
              </a:solidFill>
              <a:latin typeface="Merriweather"/>
              <a:ea typeface="Merriweather"/>
              <a:cs typeface="Merriweather"/>
              <a:sym typeface="Merriweather"/>
            </a:endParaRPr>
          </a:p>
        </p:txBody>
      </p:sp>
      <p:sp>
        <p:nvSpPr>
          <p:cNvPr id="152" name="Google Shape;152;g27b10ef0bb5_0_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b10ef0bb5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27b10ef0bb5_0_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27b10ef0bb5_0_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af94d00d9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2faf94d00d9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2faf94d00d9_7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b2fc0d7c1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2fb2fc0d7c1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2fb2fc0d7c1_2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db71f84ec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db71f84ec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6db71f84ec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db71f84ec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db71f84ec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Socratic is an AI App to make learning easier. It helps students with their homework by providing educational resources like videos, definitions, Q&amp;A, links and more.</a:t>
            </a:r>
            <a:endParaRPr/>
          </a:p>
        </p:txBody>
      </p:sp>
      <p:sp>
        <p:nvSpPr>
          <p:cNvPr id="232" name="Google Shape;232;g26db71f84ec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fb2fc0d7c1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2fb2fc0d7c1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2fb2fc0d7c1_2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b10ef0bb5_0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27b10ef0bb5_0_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1" marL="457200" rtl="0" algn="l">
              <a:spcBef>
                <a:spcPts val="1160"/>
              </a:spcBef>
              <a:spcAft>
                <a:spcPts val="0"/>
              </a:spcAft>
              <a:buSzPts val="2800"/>
              <a:buNone/>
            </a:pPr>
            <a:r>
              <a:rPr lang="en-US">
                <a:solidFill>
                  <a:srgbClr val="3F3F3F"/>
                </a:solidFill>
                <a:latin typeface="Arial"/>
                <a:ea typeface="Arial"/>
                <a:cs typeface="Arial"/>
                <a:sym typeface="Arial"/>
              </a:rPr>
              <a:t>DevOps is a practice that brings together software development (Dev) and operations (Ops) to streamline the process for better productivity and shorten development life cycle.</a:t>
            </a:r>
            <a:endParaRPr>
              <a:solidFill>
                <a:srgbClr val="3F3F3F"/>
              </a:solidFill>
              <a:latin typeface="Arial"/>
              <a:ea typeface="Arial"/>
              <a:cs typeface="Arial"/>
              <a:sym typeface="Arial"/>
            </a:endParaRPr>
          </a:p>
          <a:p>
            <a:pPr indent="0" lvl="1" marL="457200" rtl="0" algn="l">
              <a:spcBef>
                <a:spcPts val="1160"/>
              </a:spcBef>
              <a:spcAft>
                <a:spcPts val="0"/>
              </a:spcAft>
              <a:buSzPts val="2800"/>
              <a:buNone/>
            </a:pPr>
            <a:r>
              <a:t/>
            </a:r>
            <a:endParaRPr>
              <a:solidFill>
                <a:srgbClr val="3F3F3F"/>
              </a:solidFill>
              <a:latin typeface="Arial"/>
              <a:ea typeface="Arial"/>
              <a:cs typeface="Arial"/>
              <a:sym typeface="Arial"/>
            </a:endParaRPr>
          </a:p>
          <a:p>
            <a:pPr indent="0" lvl="1" marL="457200" rtl="0" algn="l">
              <a:spcBef>
                <a:spcPts val="1160"/>
              </a:spcBef>
              <a:spcAft>
                <a:spcPts val="0"/>
              </a:spcAft>
              <a:buSzPts val="2800"/>
              <a:buNone/>
            </a:pPr>
            <a:r>
              <a:rPr lang="en-US">
                <a:solidFill>
                  <a:srgbClr val="3F3F3F"/>
                </a:solidFill>
                <a:latin typeface="Arial"/>
                <a:ea typeface="Arial"/>
                <a:cs typeface="Arial"/>
                <a:sym typeface="Arial"/>
              </a:rPr>
              <a:t>MLOps is a practice that brings together machine learning or deep learning model development, application development, and operations together to streamline the interaction between the three and simplify the machine learning life cycle.</a:t>
            </a:r>
            <a:endParaRPr>
              <a:solidFill>
                <a:srgbClr val="3F3F3F"/>
              </a:solidFill>
              <a:latin typeface="Arial"/>
              <a:ea typeface="Arial"/>
              <a:cs typeface="Arial"/>
              <a:sym typeface="Arial"/>
            </a:endParaRPr>
          </a:p>
          <a:p>
            <a:pPr indent="0" lvl="1" marL="457200" rtl="0" algn="l">
              <a:spcBef>
                <a:spcPts val="1160"/>
              </a:spcBef>
              <a:spcAft>
                <a:spcPts val="0"/>
              </a:spcAft>
              <a:buClr>
                <a:schemeClr val="dk1"/>
              </a:buClr>
              <a:buSzPts val="2800"/>
              <a:buFont typeface="Arial"/>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28" name="Google Shape;328;g27b10ef0bb5_0_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7b10ef0bb5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27b10ef0bb5_0_3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Edge device:</a:t>
            </a:r>
            <a:r>
              <a:rPr lang="en-US" sz="1100">
                <a:latin typeface="Arial"/>
                <a:ea typeface="Arial"/>
                <a:cs typeface="Arial"/>
                <a:sym typeface="Arial"/>
              </a:rPr>
              <a:t> are equipment that serve to transmit data between the local network and the cloud. They are able to translate between the protocols, or languages, used by local devices into the protocols used by the cloud where the data will be further processed and stored.  Smart home devices are good examples of edge computing devices. Alexa echo, Nest Cam / Doorbell etc.</a:t>
            </a:r>
            <a:endParaRPr/>
          </a:p>
        </p:txBody>
      </p:sp>
      <p:sp>
        <p:nvSpPr>
          <p:cNvPr id="336" name="Google Shape;336;g27b10ef0bb5_0_3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b10ef0bb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g27b10ef0bb5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g27b10ef0bb5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db71f84ec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db71f84ec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5275" lvl="0" marL="457200" rtl="0" algn="l">
              <a:lnSpc>
                <a:spcPct val="115000"/>
              </a:lnSpc>
              <a:spcBef>
                <a:spcPts val="0"/>
              </a:spcBef>
              <a:spcAft>
                <a:spcPts val="0"/>
              </a:spcAft>
              <a:buClr>
                <a:srgbClr val="4D5156"/>
              </a:buClr>
              <a:buSzPts val="1050"/>
              <a:buFont typeface="Roboto"/>
              <a:buChar char="●"/>
            </a:pPr>
            <a:r>
              <a:rPr b="1" lang="en-US" sz="1100">
                <a:latin typeface="Arial"/>
                <a:ea typeface="Arial"/>
                <a:cs typeface="Arial"/>
                <a:sym typeface="Arial"/>
              </a:rPr>
              <a:t>Data Engineers: </a:t>
            </a:r>
            <a:r>
              <a:rPr lang="en-US" sz="1100">
                <a:latin typeface="Arial"/>
                <a:ea typeface="Arial"/>
                <a:cs typeface="Arial"/>
                <a:sym typeface="Arial"/>
              </a:rPr>
              <a:t>A data engineer is a technology professional who builds storage solutions for vast amounts of data. These engineers are also responsible for creating the pipeline the data travels through: from input, to storage, to transformation into usable information</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Data Scientists: </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Software Engineers: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Systems Engineers:</a:t>
            </a:r>
            <a:endParaRPr b="1" sz="1100">
              <a:latin typeface="Arial"/>
              <a:ea typeface="Arial"/>
              <a:cs typeface="Arial"/>
              <a:sym typeface="Arial"/>
            </a:endParaRPr>
          </a:p>
        </p:txBody>
      </p:sp>
      <p:sp>
        <p:nvSpPr>
          <p:cNvPr id="345" name="Google Shape;345;g26db71f84ec_0_2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db71f84ec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6db71f84ec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Apache Spark:</a:t>
            </a:r>
            <a:r>
              <a:rPr lang="en-US" sz="1100">
                <a:latin typeface="Arial"/>
                <a:ea typeface="Arial"/>
                <a:cs typeface="Arial"/>
                <a:sym typeface="Arial"/>
              </a:rPr>
              <a:t> is a unified analytics engine for big data processing, with built-in modules for streaming, SQL, machine learning and graph processing.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Hadoop:</a:t>
            </a:r>
            <a:r>
              <a:rPr lang="en-US" sz="1100">
                <a:latin typeface="Arial"/>
                <a:ea typeface="Arial"/>
                <a:cs typeface="Arial"/>
                <a:sym typeface="Arial"/>
              </a:rPr>
              <a:t> is a framework that allows for the distributed processing of large data sets across clusters of computers using simple programming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Kafka:</a:t>
            </a:r>
            <a:r>
              <a:rPr lang="en-US" sz="1100">
                <a:latin typeface="Arial"/>
                <a:ea typeface="Arial"/>
                <a:cs typeface="Arial"/>
                <a:sym typeface="Arial"/>
              </a:rPr>
              <a:t> is a distributed event streaming platform for high-performance data pipelines, streaming analytics, data integration, and mission-critical applications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Bigquery</a:t>
            </a:r>
            <a:r>
              <a:rPr b="1" lang="en-US" sz="1100">
                <a:latin typeface="Arial"/>
                <a:ea typeface="Arial"/>
                <a:cs typeface="Arial"/>
                <a:sym typeface="Arial"/>
              </a:rPr>
              <a:t>:</a:t>
            </a:r>
            <a:r>
              <a:rPr lang="en-US" sz="1100">
                <a:latin typeface="Arial"/>
                <a:ea typeface="Arial"/>
                <a:cs typeface="Arial"/>
                <a:sym typeface="Arial"/>
              </a:rPr>
              <a:t> </a:t>
            </a:r>
            <a:r>
              <a:rPr lang="en-US" sz="1100">
                <a:latin typeface="Arial"/>
                <a:ea typeface="Arial"/>
                <a:cs typeface="Arial"/>
                <a:sym typeface="Arial"/>
              </a:rPr>
              <a:t>BigQuery is Google's fully managed, serverless data warehouse / data lake that enables super-fast SQL queries using a distributed infrastructure similar to Hadoop and Spark</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Airflow:</a:t>
            </a:r>
            <a:r>
              <a:rPr lang="en-US" sz="1100">
                <a:latin typeface="Arial"/>
                <a:ea typeface="Arial"/>
                <a:cs typeface="Arial"/>
                <a:sym typeface="Arial"/>
              </a:rPr>
              <a:t> is a platform started by AirBnB to programmatically author, schedule, and monitor workflows.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Vertex AI Pipelines</a:t>
            </a:r>
            <a:r>
              <a:rPr b="1" lang="en-US" sz="1100">
                <a:latin typeface="Arial"/>
                <a:ea typeface="Arial"/>
                <a:cs typeface="Arial"/>
                <a:sym typeface="Arial"/>
              </a:rPr>
              <a:t>:</a:t>
            </a:r>
            <a:r>
              <a:rPr lang="en-US" sz="1100">
                <a:latin typeface="Arial"/>
                <a:ea typeface="Arial"/>
                <a:cs typeface="Arial"/>
                <a:sym typeface="Arial"/>
              </a:rPr>
              <a:t> </a:t>
            </a:r>
            <a:r>
              <a:rPr b="1" lang="en-US" sz="1050">
                <a:solidFill>
                  <a:srgbClr val="5F6368"/>
                </a:solidFill>
                <a:highlight>
                  <a:srgbClr val="FFFFFF"/>
                </a:highlight>
                <a:latin typeface="Roboto"/>
                <a:ea typeface="Roboto"/>
                <a:cs typeface="Roboto"/>
                <a:sym typeface="Roboto"/>
              </a:rPr>
              <a:t>Vertex AI Pipelines</a:t>
            </a:r>
            <a:r>
              <a:rPr lang="en-US" sz="1050">
                <a:solidFill>
                  <a:srgbClr val="4D5156"/>
                </a:solidFill>
                <a:highlight>
                  <a:srgbClr val="FFFFFF"/>
                </a:highlight>
                <a:latin typeface="Roboto"/>
                <a:ea typeface="Roboto"/>
                <a:cs typeface="Roboto"/>
                <a:sym typeface="Roboto"/>
              </a:rPr>
              <a:t> lets you automate, monitor, and govern your machine learning (ML) systems in a serverless manner by using ML pipelines to orchestrate</a:t>
            </a:r>
            <a:endParaRPr sz="1050">
              <a:solidFill>
                <a:srgbClr val="4D5156"/>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5156"/>
              </a:buClr>
              <a:buSzPts val="1050"/>
              <a:buFont typeface="Roboto"/>
              <a:buChar char="●"/>
            </a:pPr>
            <a:r>
              <a:rPr b="1" lang="en-US" sz="1050">
                <a:solidFill>
                  <a:srgbClr val="4D5156"/>
                </a:solidFill>
                <a:highlight>
                  <a:srgbClr val="FFFFFF"/>
                </a:highlight>
                <a:latin typeface="Roboto"/>
                <a:ea typeface="Roboto"/>
                <a:cs typeface="Roboto"/>
                <a:sym typeface="Roboto"/>
              </a:rPr>
              <a:t>DVC</a:t>
            </a:r>
            <a:r>
              <a:rPr lang="en-US" sz="1050">
                <a:solidFill>
                  <a:srgbClr val="4D5156"/>
                </a:solidFill>
                <a:highlight>
                  <a:srgbClr val="FFFFFF"/>
                </a:highlight>
                <a:latin typeface="Roboto"/>
                <a:ea typeface="Roboto"/>
                <a:cs typeface="Roboto"/>
                <a:sym typeface="Roboto"/>
              </a:rPr>
              <a:t>: Open-source version control system for Data Science and Machine Learning projects. Git-like experience to organize your data, models, and experiments.</a:t>
            </a:r>
            <a:endParaRPr sz="1050">
              <a:solidFill>
                <a:srgbClr val="4D5156"/>
              </a:solidFill>
              <a:highlight>
                <a:srgbClr val="FFFFFF"/>
              </a:highlight>
              <a:latin typeface="Roboto"/>
              <a:ea typeface="Roboto"/>
              <a:cs typeface="Roboto"/>
              <a:sym typeface="Roboto"/>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Elastic</a:t>
            </a:r>
            <a:r>
              <a:rPr lang="en-US" sz="1100">
                <a:latin typeface="Arial"/>
                <a:ea typeface="Arial"/>
                <a:cs typeface="Arial"/>
                <a:sym typeface="Arial"/>
              </a:rPr>
              <a:t>: </a:t>
            </a:r>
            <a:r>
              <a:rPr b="1" lang="en-US" sz="1050">
                <a:solidFill>
                  <a:srgbClr val="4D5156"/>
                </a:solidFill>
                <a:highlight>
                  <a:srgbClr val="FFFFFF"/>
                </a:highlight>
                <a:latin typeface="Roboto"/>
                <a:ea typeface="Roboto"/>
                <a:cs typeface="Roboto"/>
                <a:sym typeface="Roboto"/>
              </a:rPr>
              <a:t>Elasticsearch</a:t>
            </a:r>
            <a:r>
              <a:rPr lang="en-US" sz="1050">
                <a:solidFill>
                  <a:srgbClr val="4D5156"/>
                </a:solidFill>
                <a:highlight>
                  <a:srgbClr val="FFFFFF"/>
                </a:highlight>
                <a:latin typeface="Roboto"/>
                <a:ea typeface="Roboto"/>
                <a:cs typeface="Roboto"/>
                <a:sym typeface="Roboto"/>
              </a:rPr>
              <a:t> is the world’s leading free and open </a:t>
            </a:r>
            <a:r>
              <a:rPr b="1" lang="en-US" sz="1050">
                <a:solidFill>
                  <a:srgbClr val="4D5156"/>
                </a:solidFill>
                <a:highlight>
                  <a:srgbClr val="FFFFFF"/>
                </a:highlight>
                <a:latin typeface="Roboto"/>
                <a:ea typeface="Roboto"/>
                <a:cs typeface="Roboto"/>
                <a:sym typeface="Roboto"/>
              </a:rPr>
              <a:t>search</a:t>
            </a:r>
            <a:r>
              <a:rPr lang="en-US" sz="1050">
                <a:solidFill>
                  <a:srgbClr val="4D5156"/>
                </a:solidFill>
                <a:highlight>
                  <a:srgbClr val="FFFFFF"/>
                </a:highlight>
                <a:latin typeface="Roboto"/>
                <a:ea typeface="Roboto"/>
                <a:cs typeface="Roboto"/>
                <a:sym typeface="Roboto"/>
              </a:rPr>
              <a:t> and analytics solution. With an emphasis on speed, scale, and relevance it's transforming how the world uses data.</a:t>
            </a:r>
            <a:endParaRPr sz="1050">
              <a:solidFill>
                <a:srgbClr val="4D5156"/>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5156"/>
              </a:buClr>
              <a:buSzPts val="1050"/>
              <a:buFont typeface="Roboto"/>
              <a:buChar char="●"/>
            </a:pPr>
            <a:r>
              <a:rPr b="1" lang="en-US" sz="1050">
                <a:solidFill>
                  <a:srgbClr val="4D5156"/>
                </a:solidFill>
                <a:highlight>
                  <a:srgbClr val="FFFFFF"/>
                </a:highlight>
                <a:latin typeface="Roboto"/>
                <a:ea typeface="Roboto"/>
                <a:cs typeface="Roboto"/>
                <a:sym typeface="Roboto"/>
              </a:rPr>
              <a:t>Neo4j</a:t>
            </a:r>
            <a:r>
              <a:rPr lang="en-US" sz="1050">
                <a:solidFill>
                  <a:srgbClr val="4D5156"/>
                </a:solidFill>
                <a:highlight>
                  <a:srgbClr val="FFFFFF"/>
                </a:highlight>
                <a:latin typeface="Roboto"/>
                <a:ea typeface="Roboto"/>
                <a:cs typeface="Roboto"/>
                <a:sym typeface="Roboto"/>
              </a:rPr>
              <a:t>: is a graph database that combines native graph storage, advanced security, scalable speed-optimized architecture, and ACID</a:t>
            </a:r>
            <a:endParaRPr sz="1050">
              <a:solidFill>
                <a:srgbClr val="4D5156"/>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5156"/>
              </a:buClr>
              <a:buSzPts val="1050"/>
              <a:buFont typeface="Roboto"/>
              <a:buChar char="●"/>
            </a:pPr>
            <a:r>
              <a:rPr b="1" lang="en-US" sz="1050">
                <a:solidFill>
                  <a:srgbClr val="4D5156"/>
                </a:solidFill>
                <a:highlight>
                  <a:srgbClr val="FFFFFF"/>
                </a:highlight>
                <a:latin typeface="Roboto"/>
                <a:ea typeface="Roboto"/>
                <a:cs typeface="Roboto"/>
                <a:sym typeface="Roboto"/>
              </a:rPr>
              <a:t>Weaviate</a:t>
            </a:r>
            <a:r>
              <a:rPr lang="en-US" sz="1050">
                <a:solidFill>
                  <a:srgbClr val="4D5156"/>
                </a:solidFill>
                <a:highlight>
                  <a:srgbClr val="FFFFFF"/>
                </a:highlight>
                <a:latin typeface="Roboto"/>
                <a:ea typeface="Roboto"/>
                <a:cs typeface="Roboto"/>
                <a:sym typeface="Roboto"/>
              </a:rPr>
              <a:t>: Weaviate is an open source vector search engine that stores both objects and vectors, allowing for combining vector search with structured filtering with the fault-tolerance and scalability of a cloud-native database, all accessible through GraphQL, REST, and various language clients.</a:t>
            </a:r>
            <a:endParaRPr sz="1050">
              <a:solidFill>
                <a:srgbClr val="4D5156"/>
              </a:solidFill>
              <a:highlight>
                <a:srgbClr val="FFFFFF"/>
              </a:highlight>
              <a:latin typeface="Roboto"/>
              <a:ea typeface="Roboto"/>
              <a:cs typeface="Roboto"/>
              <a:sym typeface="Roboto"/>
            </a:endParaRPr>
          </a:p>
        </p:txBody>
      </p:sp>
      <p:sp>
        <p:nvSpPr>
          <p:cNvPr id="376" name="Google Shape;376;g26db71f84ec_0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6db71f84ec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6db71f84ec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TensorFlow:</a:t>
            </a:r>
            <a:r>
              <a:rPr lang="en-US" sz="1100">
                <a:latin typeface="Arial"/>
                <a:ea typeface="Arial"/>
                <a:cs typeface="Arial"/>
                <a:sym typeface="Arial"/>
              </a:rPr>
              <a:t> Open source Deep Learning library built by Google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PyTorch:</a:t>
            </a:r>
            <a:r>
              <a:rPr lang="en-US" sz="1100">
                <a:latin typeface="Arial"/>
                <a:ea typeface="Arial"/>
                <a:cs typeface="Arial"/>
                <a:sym typeface="Arial"/>
              </a:rPr>
              <a:t> Open source Deep Learning library built by Facebook</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MXNet:</a:t>
            </a:r>
            <a:r>
              <a:rPr lang="en-US" sz="1100">
                <a:latin typeface="Arial"/>
                <a:ea typeface="Arial"/>
                <a:cs typeface="Arial"/>
                <a:sym typeface="Arial"/>
              </a:rPr>
              <a:t> Open source Deep Learning library built by Apache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JupyterLab:</a:t>
            </a:r>
            <a:r>
              <a:rPr lang="en-US" sz="1100">
                <a:latin typeface="Arial"/>
                <a:ea typeface="Arial"/>
                <a:cs typeface="Arial"/>
                <a:sym typeface="Arial"/>
              </a:rPr>
              <a:t> web-based user interface that enables you to work with documents and activities such as Jupyter notebooks, text editors, terminals, and custom components in a flexible, integrated, and extensible manner.</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Google Colab:</a:t>
            </a:r>
            <a:r>
              <a:rPr lang="en-US" sz="1100">
                <a:latin typeface="Arial"/>
                <a:ea typeface="Arial"/>
                <a:cs typeface="Arial"/>
                <a:sym typeface="Arial"/>
              </a:rPr>
              <a:t> Colab is a Jupyter notebook environment provided by Google that runs entirely in the cloud</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Deepnote:</a:t>
            </a:r>
            <a:r>
              <a:rPr lang="en-US" sz="1100">
                <a:latin typeface="Arial"/>
                <a:ea typeface="Arial"/>
                <a:cs typeface="Arial"/>
                <a:sym typeface="Arial"/>
              </a:rPr>
              <a:t> is a data science notebook. Jupyter-compatible with real-time collaboration and running in the cloud.</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Google AI Platform (Vertex AI):</a:t>
            </a:r>
            <a:r>
              <a:rPr lang="en-US" sz="1100">
                <a:latin typeface="Arial"/>
                <a:ea typeface="Arial"/>
                <a:cs typeface="Arial"/>
                <a:sym typeface="Arial"/>
              </a:rPr>
              <a:t> A unified UI for the entire ML workflow. Vertex AI brings together the Google Cloud services for building ML under one, unified UI and API.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Amazon Sagemaker: </a:t>
            </a:r>
            <a:r>
              <a:rPr lang="en-US" sz="1100">
                <a:latin typeface="Arial"/>
                <a:ea typeface="Arial"/>
                <a:cs typeface="Arial"/>
                <a:sym typeface="Arial"/>
              </a:rPr>
              <a:t>is a fully managed service that provides every developer and data scientist with the ability to build, train, and deploy machine learning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MLFlow:</a:t>
            </a:r>
            <a:r>
              <a:rPr lang="en-US" sz="1100">
                <a:latin typeface="Arial"/>
                <a:ea typeface="Arial"/>
                <a:cs typeface="Arial"/>
                <a:sym typeface="Arial"/>
              </a:rPr>
              <a:t> is a platform to streamline machine learning development, including tracking experiments, packaging code into reproducible runs, and sharing and deploying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Weights &amp; biases:</a:t>
            </a:r>
            <a:r>
              <a:rPr lang="en-US" sz="1100">
                <a:latin typeface="Arial"/>
                <a:ea typeface="Arial"/>
                <a:cs typeface="Arial"/>
                <a:sym typeface="Arial"/>
              </a:rPr>
              <a:t> helps deep learning research projects into deployed software by helping teams track their models, visualize model performance and easily automate training and improving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Kubeflow:</a:t>
            </a:r>
            <a:r>
              <a:rPr lang="en-US" sz="1100">
                <a:latin typeface="Arial"/>
                <a:ea typeface="Arial"/>
                <a:cs typeface="Arial"/>
                <a:sym typeface="Arial"/>
              </a:rPr>
              <a:t> helps deployments of machine learning (ML) workflows on Kubernetes simple, portable and scalable.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Neptune.ai:</a:t>
            </a:r>
            <a:r>
              <a:rPr lang="en-US" sz="1100">
                <a:latin typeface="Arial"/>
                <a:ea typeface="Arial"/>
                <a:cs typeface="Arial"/>
                <a:sym typeface="Arial"/>
              </a:rPr>
              <a:t> is a metadata store for MLOps, built for research and production teams that run a lot of experiments.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H2O.ai:</a:t>
            </a:r>
            <a:r>
              <a:rPr lang="en-US" sz="1100">
                <a:latin typeface="Arial"/>
                <a:ea typeface="Arial"/>
                <a:cs typeface="Arial"/>
                <a:sym typeface="Arial"/>
              </a:rPr>
              <a:t> is an end-to-end platform that enables organizations to rapidly build world-class artificial intelligence models and applications.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Determined.ai:</a:t>
            </a:r>
            <a:r>
              <a:rPr lang="en-US" sz="1100">
                <a:latin typeface="Arial"/>
                <a:ea typeface="Arial"/>
                <a:cs typeface="Arial"/>
                <a:sym typeface="Arial"/>
              </a:rPr>
              <a:t> </a:t>
            </a:r>
            <a:r>
              <a:rPr lang="en-US" sz="1050">
                <a:solidFill>
                  <a:srgbClr val="4D5156"/>
                </a:solidFill>
                <a:highlight>
                  <a:srgbClr val="FFFFFF"/>
                </a:highlight>
                <a:latin typeface="Roboto"/>
                <a:ea typeface="Roboto"/>
                <a:cs typeface="Roboto"/>
                <a:sym typeface="Roboto"/>
              </a:rPr>
              <a:t>deep learning training platform that enables data scientists to train better models, with built-in hyperparameter tuning and distributed training without changing code</a:t>
            </a:r>
            <a:endParaRPr/>
          </a:p>
        </p:txBody>
      </p:sp>
      <p:sp>
        <p:nvSpPr>
          <p:cNvPr id="440" name="Google Shape;440;g26db71f84ec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6db71f84ec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6db71f84ec_0_4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GitHub:</a:t>
            </a:r>
            <a:r>
              <a:rPr lang="en-US" sz="1100">
                <a:latin typeface="Arial"/>
                <a:ea typeface="Arial"/>
                <a:cs typeface="Arial"/>
                <a:sym typeface="Arial"/>
              </a:rPr>
              <a:t> is a hosted version control system and helps teams collaborate development</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Docker:</a:t>
            </a:r>
            <a:r>
              <a:rPr lang="en-US" sz="1100">
                <a:latin typeface="Arial"/>
                <a:ea typeface="Arial"/>
                <a:cs typeface="Arial"/>
                <a:sym typeface="Arial"/>
              </a:rPr>
              <a:t> is a platform for developing, shipping, and running applications in a containerized fashion. Docker enables you to separate your applications from your infrastructure so you can deliver software quickly.</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FastAPI:</a:t>
            </a:r>
            <a:r>
              <a:rPr lang="en-US" sz="1100">
                <a:latin typeface="Arial"/>
                <a:ea typeface="Arial"/>
                <a:cs typeface="Arial"/>
                <a:sym typeface="Arial"/>
              </a:rPr>
              <a:t> is a modern, fast (high-performance), web framework for building APIs with Python 3.6+ based on standard Python type hints.  </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React:</a:t>
            </a:r>
            <a:r>
              <a:rPr lang="en-US" sz="1100">
                <a:latin typeface="Arial"/>
                <a:ea typeface="Arial"/>
                <a:cs typeface="Arial"/>
                <a:sym typeface="Arial"/>
              </a:rPr>
              <a:t> front-end JavaScript library for building user interfaces or UI components. It is maintained by Facebook</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Angular:</a:t>
            </a:r>
            <a:r>
              <a:rPr lang="en-US" sz="1100">
                <a:latin typeface="Arial"/>
                <a:ea typeface="Arial"/>
                <a:cs typeface="Arial"/>
                <a:sym typeface="Arial"/>
              </a:rPr>
              <a:t> front-end JavaScript library for building user interfaces or UI components. It is maintained by Google</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XCode:</a:t>
            </a:r>
            <a:r>
              <a:rPr lang="en-US" sz="1100">
                <a:latin typeface="Arial"/>
                <a:ea typeface="Arial"/>
                <a:cs typeface="Arial"/>
                <a:sym typeface="Arial"/>
              </a:rPr>
              <a:t> Apple's integrated development environment for macOS, used to develop software for macOS, iOS, iPadOS, watchOS, and tvOS </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Android Studio:</a:t>
            </a:r>
            <a:r>
              <a:rPr lang="en-US" sz="1100">
                <a:latin typeface="Arial"/>
                <a:ea typeface="Arial"/>
                <a:cs typeface="Arial"/>
                <a:sym typeface="Arial"/>
              </a:rPr>
              <a:t> is the official integrated development environment for Google's Android operating system</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VS Code:</a:t>
            </a:r>
            <a:r>
              <a:rPr lang="en-US" sz="1100">
                <a:latin typeface="Arial"/>
                <a:ea typeface="Arial"/>
                <a:cs typeface="Arial"/>
                <a:sym typeface="Arial"/>
              </a:rPr>
              <a:t> Visual Studio Code is a code editor built by Microsoft, redefined and optimized for building and debugging modern web and cloud applications</a:t>
            </a:r>
            <a:endParaRPr sz="1100">
              <a:latin typeface="Arial"/>
              <a:ea typeface="Arial"/>
              <a:cs typeface="Arial"/>
              <a:sym typeface="Arial"/>
            </a:endParaRPr>
          </a:p>
          <a:p>
            <a:pPr indent="0" lvl="0" marL="0" rtl="0" algn="l">
              <a:spcBef>
                <a:spcPts val="0"/>
              </a:spcBef>
              <a:spcAft>
                <a:spcPts val="0"/>
              </a:spcAft>
              <a:buNone/>
            </a:pPr>
            <a:r>
              <a:rPr b="1" lang="en-US" sz="1100">
                <a:latin typeface="Arial"/>
                <a:ea typeface="Arial"/>
                <a:cs typeface="Arial"/>
                <a:sym typeface="Arial"/>
              </a:rPr>
              <a:t>Jet Brains:</a:t>
            </a:r>
            <a:r>
              <a:rPr lang="en-US" sz="1100">
                <a:latin typeface="Arial"/>
                <a:ea typeface="Arial"/>
                <a:cs typeface="Arial"/>
                <a:sym typeface="Arial"/>
              </a:rPr>
              <a:t> software vendor specializing in the creation of intelligent development tools, including IntelliJ IDEA, PyCharm, WebStorm</a:t>
            </a:r>
            <a:endParaRPr/>
          </a:p>
        </p:txBody>
      </p:sp>
      <p:sp>
        <p:nvSpPr>
          <p:cNvPr id="552" name="Google Shape;552;g26db71f84ec_0_4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6db71f84ec_0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6db71f84ec_0_5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Google Cloud Platform (GCP):</a:t>
            </a:r>
            <a:r>
              <a:rPr lang="en-US" sz="1100">
                <a:latin typeface="Arial"/>
                <a:ea typeface="Arial"/>
                <a:cs typeface="Arial"/>
                <a:sym typeface="Arial"/>
              </a:rPr>
              <a:t> Is a suite of cloud computing services offered by Google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Amazon Web Services (AWS):</a:t>
            </a:r>
            <a:r>
              <a:rPr lang="en-US" sz="1100">
                <a:latin typeface="Arial"/>
                <a:ea typeface="Arial"/>
                <a:cs typeface="Arial"/>
                <a:sym typeface="Arial"/>
              </a:rPr>
              <a:t> offers reliable, scalable, and inexpensive cloud computing services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Kubernetes:</a:t>
            </a:r>
            <a:r>
              <a:rPr lang="en-US" sz="1100">
                <a:latin typeface="Arial"/>
                <a:ea typeface="Arial"/>
                <a:cs typeface="Arial"/>
                <a:sym typeface="Arial"/>
              </a:rPr>
              <a:t> is an open-source system for automating deployment, scaling, and management of containerized applications.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Jenkins:</a:t>
            </a:r>
            <a:r>
              <a:rPr lang="en-US" sz="1100">
                <a:latin typeface="Arial"/>
                <a:ea typeface="Arial"/>
                <a:cs typeface="Arial"/>
                <a:sym typeface="Arial"/>
              </a:rPr>
              <a:t> is an automation server which enables developers around the world to reliably build, test, and deploy their software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Ansible:</a:t>
            </a:r>
            <a:r>
              <a:rPr lang="en-US" sz="1100">
                <a:latin typeface="Arial"/>
                <a:ea typeface="Arial"/>
                <a:cs typeface="Arial"/>
                <a:sym typeface="Arial"/>
              </a:rPr>
              <a:t> is an IT automation platform that makes your applications and systems easier to deploy and maintain. Automate everything from code to infrastructure.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TensorFlow Serving:</a:t>
            </a:r>
            <a:r>
              <a:rPr lang="en-US" sz="1100">
                <a:latin typeface="Arial"/>
                <a:ea typeface="Arial"/>
                <a:cs typeface="Arial"/>
                <a:sym typeface="Arial"/>
              </a:rPr>
              <a:t> is a flexible, high-performance serving system for machine learning models, designed for production environments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Amazon Sagemaker Hosting:</a:t>
            </a:r>
            <a:r>
              <a:rPr lang="en-US" sz="1100">
                <a:latin typeface="Arial"/>
                <a:ea typeface="Arial"/>
                <a:cs typeface="Arial"/>
                <a:sym typeface="Arial"/>
              </a:rPr>
              <a:t> is a model hosting environment available through Amazon Sagemaker</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DataRobot:</a:t>
            </a:r>
            <a:r>
              <a:rPr lang="en-US" sz="1100">
                <a:latin typeface="Arial"/>
                <a:ea typeface="Arial"/>
                <a:cs typeface="Arial"/>
                <a:sym typeface="Arial"/>
              </a:rPr>
              <a:t> is an AI platform that can accelerate and democratize data science by automating the end-to-end journey from data to value. Allows to deploy AI applications at scale</a:t>
            </a:r>
            <a:endParaRPr/>
          </a:p>
        </p:txBody>
      </p:sp>
      <p:sp>
        <p:nvSpPr>
          <p:cNvPr id="693" name="Google Shape;693;g26db71f84ec_0_5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6db71f84ec_0_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6db71f84ec_0_7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this class we will be using the following  tech stack and the tutorials and examples will cover these topics</a:t>
            </a:r>
            <a:endParaRPr/>
          </a:p>
        </p:txBody>
      </p:sp>
      <p:sp>
        <p:nvSpPr>
          <p:cNvPr id="867" name="Google Shape;867;g26db71f84ec_0_7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d20e94f62c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2" name="Google Shape;932;g2d20e94f62c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3" name="Google Shape;933;g2d20e94f62c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7b10ef0bb5_0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g27b10ef0bb5_0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3" name="Google Shape;943;g27b10ef0bb5_0_4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7b10ef0bb5_0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g27b10ef0bb5_0_4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2" name="Google Shape;952;g27b10ef0bb5_0_4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7b10ef0bb5_0_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g27b10ef0bb5_0_5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2" name="Google Shape;962;g27b10ef0bb5_0_5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d20e94f62c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g2d20e94f62c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g2d20e94f62c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d20e94f62c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g2d20e94f62c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1" name="Google Shape;981;g2d20e94f62c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d20e94f62c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6" name="Google Shape;996;g2d20e94f62c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7" name="Google Shape;997;g2d20e94f62c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7b10ef0bb5_0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6" name="Google Shape;1006;g27b10ef0bb5_0_5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7" name="Google Shape;1007;g27b10ef0bb5_0_5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7b10ef0bb5_0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g27b10ef0bb5_0_5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5" name="Google Shape;1015;g27b10ef0bb5_0_5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faf94d00d9_5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g2faf94d00d9_5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5" name="Google Shape;1025;g2faf94d00d9_5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7b10ef0bb5_0_5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g27b10ef0bb5_0_5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4" name="Google Shape;1034;g27b10ef0bb5_0_5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7b10ef0bb5_0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Google Shape;1041;g27b10ef0bb5_0_5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2" name="Google Shape;1042;g27b10ef0bb5_0_5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7b10ef0bb5_0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g27b10ef0bb5_0_5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0" name="Google Shape;1050;g27b10ef0bb5_0_5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51be6351548db877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g51be6351548db877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9" name="Google Shape;1059;g51be6351548db877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7b10ef0bb5_0_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7" name="Google Shape;1067;g27b10ef0bb5_0_5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8" name="Google Shape;1068;g27b10ef0bb5_0_5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faf94d00d9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 name="Google Shape;90;g2faf94d00d9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runwayml</a:t>
            </a:r>
            <a:r>
              <a:rPr lang="en-US"/>
              <a:t>: Magical AI tools, realtime collaboration, precision editing, and more. Your next-generation video creation suite.</a:t>
            </a:r>
            <a:endParaRPr/>
          </a:p>
          <a:p>
            <a:pPr indent="0" lvl="0" marL="0" rtl="0" algn="l">
              <a:spcBef>
                <a:spcPts val="0"/>
              </a:spcBef>
              <a:spcAft>
                <a:spcPts val="0"/>
              </a:spcAft>
              <a:buClr>
                <a:schemeClr val="dk1"/>
              </a:buClr>
              <a:buSzPts val="1100"/>
              <a:buFont typeface="Arial"/>
              <a:buNone/>
            </a:pPr>
            <a:r>
              <a:rPr b="1" lang="en-US"/>
              <a:t>DataBot:</a:t>
            </a:r>
            <a:r>
              <a:rPr lang="en-US"/>
              <a:t> is the protocol droid designed</a:t>
            </a:r>
            <a:endParaRPr/>
          </a:p>
          <a:p>
            <a:pPr indent="0" lvl="0" marL="0" rtl="0" algn="l">
              <a:spcBef>
                <a:spcPts val="0"/>
              </a:spcBef>
              <a:spcAft>
                <a:spcPts val="0"/>
              </a:spcAft>
              <a:buClr>
                <a:schemeClr val="dk1"/>
              </a:buClr>
              <a:buSzPts val="1100"/>
              <a:buFont typeface="Arial"/>
              <a:buNone/>
            </a:pPr>
            <a:r>
              <a:rPr lang="en-US"/>
              <a:t>to serve you. It answers with its voice to your requests</a:t>
            </a:r>
            <a:endParaRPr/>
          </a:p>
          <a:p>
            <a:pPr indent="0" lvl="0" marL="0" rtl="0" algn="l">
              <a:spcBef>
                <a:spcPts val="0"/>
              </a:spcBef>
              <a:spcAft>
                <a:spcPts val="0"/>
              </a:spcAft>
              <a:buClr>
                <a:schemeClr val="dk1"/>
              </a:buClr>
              <a:buSzPts val="1100"/>
              <a:buFont typeface="Arial"/>
              <a:buNone/>
            </a:pPr>
            <a:r>
              <a:rPr lang="en-US"/>
              <a:t>upon topic you are interested 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1" name="Google Shape;91;g2faf94d00d9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7b10ef0bb5_0_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27b10ef0bb5_0_6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8" name="Google Shape;1078;g27b10ef0bb5_0_6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7b10ef0bb5_0_6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6" name="Google Shape;1086;g27b10ef0bb5_0_6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7" name="Google Shape;1087;g27b10ef0bb5_0_6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faf94d00d9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g2faf94d00d9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6" name="Google Shape;1096;g2faf94d00d9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faf94d00d9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4" name="Google Shape;1104;g2faf94d00d9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5" name="Google Shape;1105;g2faf94d00d9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7b10ef0bb5_0_6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g27b10ef0bb5_0_6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0" name="Google Shape;1120;g27b10ef0bb5_0_6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7b10ef0bb5_0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g27b10ef0bb5_0_6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https://harvard-iacs.github.io/2024-AC215/</a:t>
            </a:r>
            <a:endParaRPr/>
          </a:p>
          <a:p>
            <a:pPr indent="0" lvl="0" marL="0" rtl="0" algn="l">
              <a:lnSpc>
                <a:spcPct val="100000"/>
              </a:lnSpc>
              <a:spcBef>
                <a:spcPts val="0"/>
              </a:spcBef>
              <a:spcAft>
                <a:spcPts val="0"/>
              </a:spcAft>
              <a:buSzPts val="1400"/>
              <a:buNone/>
            </a:pPr>
            <a:r>
              <a:rPr lang="en-US" u="sng">
                <a:solidFill>
                  <a:schemeClr val="hlink"/>
                </a:solidFill>
                <a:hlinkClick r:id="rId3"/>
              </a:rPr>
              <a:t>https://edstem.org/us/courses/42775/discussion/</a:t>
            </a:r>
            <a:r>
              <a:rPr lang="en-US"/>
              <a:t> </a:t>
            </a:r>
            <a:endParaRPr/>
          </a:p>
        </p:txBody>
      </p:sp>
      <p:sp>
        <p:nvSpPr>
          <p:cNvPr id="1129" name="Google Shape;1129;g27b10ef0bb5_0_6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7b10ef0bb5_0_6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g27b10ef0bb5_0_6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2" name="Google Shape;1142;g27b10ef0bb5_0_6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7b10ef0bb5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0" name="Google Shape;1150;g27b10ef0bb5_0_6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1" name="Google Shape;1151;g27b10ef0bb5_0_6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7b10ef0bb5_0_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g27b10ef0bb5_0_6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9" name="Google Shape;1159;g27b10ef0bb5_0_6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6db71f84ec_0_9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6db71f84ec_0_9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 name="Google Shape;1169;g26db71f84ec_0_9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b10ef0bb5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7b10ef0bb5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7b10ef0bb5_0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772bf6860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772bf6860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https://docs.google.com/document/d/10nnbbFIi2JuE95kCLhAZ5fSxbG3X93_6YEOjPR8wyeY/edit?usp=sharing</a:t>
            </a:r>
            <a:endParaRPr/>
          </a:p>
        </p:txBody>
      </p:sp>
      <p:sp>
        <p:nvSpPr>
          <p:cNvPr id="1177" name="Google Shape;1177;g2772bf68603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772bf68603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772bf68603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g2772bf68603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faf94d00d9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faf94d00d9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8" name="Google Shape;1198;g2faf94d00d9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772bf68603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772bf68603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g2772bf68603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772bf68603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772bf68603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4" name="Google Shape;1214;g2772bf68603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f784dfd9c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f784dfd9c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g2f784dfd9c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7b10ef0bb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7b10ef0bb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u="sng">
                <a:solidFill>
                  <a:schemeClr val="hlink"/>
                </a:solidFill>
                <a:latin typeface="Arial"/>
                <a:ea typeface="Arial"/>
                <a:cs typeface="Arial"/>
                <a:sym typeface="Arial"/>
                <a:hlinkClick r:id="rId2"/>
              </a:rPr>
              <a:t>https://medium.com/institute-for-applied-computational-science/ac215-fall2023-projects/home</a:t>
            </a:r>
            <a:endParaRPr/>
          </a:p>
          <a:p>
            <a:pPr indent="0" lvl="0" marL="0" rtl="0" algn="l">
              <a:spcBef>
                <a:spcPts val="0"/>
              </a:spcBef>
              <a:spcAft>
                <a:spcPts val="0"/>
              </a:spcAft>
              <a:buNone/>
            </a:pPr>
            <a:r>
              <a:t/>
            </a:r>
            <a:endParaRPr/>
          </a:p>
        </p:txBody>
      </p:sp>
      <p:sp>
        <p:nvSpPr>
          <p:cNvPr id="1228" name="Google Shape;1228;g27b10ef0bb5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6db71f84ec_0_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6db71f84ec_0_9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7" name="Google Shape;1237;g26db71f84ec_0_9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6db71f84ec_0_9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6db71f84ec_0_9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g26db71f84ec_0_9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faf94d00d9_6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2faf94d00d9_6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PP: Add a slide to point to the tutorials </a:t>
            </a:r>
            <a:endParaRPr/>
          </a:p>
          <a:p>
            <a:pPr indent="0" lvl="0" marL="0" rtl="0" algn="l">
              <a:spcBef>
                <a:spcPts val="0"/>
              </a:spcBef>
              <a:spcAft>
                <a:spcPts val="0"/>
              </a:spcAft>
              <a:buNone/>
            </a:pPr>
            <a:r>
              <a:t/>
            </a:r>
            <a:endParaRPr/>
          </a:p>
        </p:txBody>
      </p:sp>
      <p:sp>
        <p:nvSpPr>
          <p:cNvPr id="1286" name="Google Shape;1286;g2faf94d00d9_6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faf94d00d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2faf94d00d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g2faf94d00d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7ba319759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7ba319759e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https://docs.google.com/spreadsheets/d/1B8JePYtWLP-2dqOEwneW-gmasHBlxn03/edit?usp=drive_link&amp;ouid=109490521694988502723&amp;rtpof=true&amp;sd=true</a:t>
            </a:r>
            <a:endParaRPr/>
          </a:p>
          <a:p>
            <a:pPr indent="0" lvl="0" marL="0" rtl="0" algn="l">
              <a:spcBef>
                <a:spcPts val="0"/>
              </a:spcBef>
              <a:spcAft>
                <a:spcPts val="0"/>
              </a:spcAft>
              <a:buNone/>
            </a:pPr>
            <a:r>
              <a:rPr lang="en-US"/>
              <a:t>https://docs.google.com/document/d/1ixys_vzy5msA1oqRc3-YDKxt-nhSSSv3at1z0qQk8-I/edit?usp=sharing</a:t>
            </a:r>
            <a:endParaRPr/>
          </a:p>
          <a:p>
            <a:pPr indent="0" lvl="0" marL="0" rtl="0" algn="l">
              <a:spcBef>
                <a:spcPts val="0"/>
              </a:spcBef>
              <a:spcAft>
                <a:spcPts val="0"/>
              </a:spcAft>
              <a:buNone/>
            </a:pPr>
            <a:r>
              <a:t/>
            </a:r>
            <a:endParaRPr/>
          </a:p>
        </p:txBody>
      </p:sp>
      <p:sp>
        <p:nvSpPr>
          <p:cNvPr id="1292" name="Google Shape;1292;g27ba319759e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6db50e4d1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26db50e4d1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PP: Add a slide to point to the tutorials </a:t>
            </a:r>
            <a:endParaRPr/>
          </a:p>
          <a:p>
            <a:pPr indent="0" lvl="0" marL="0" rtl="0" algn="l">
              <a:spcBef>
                <a:spcPts val="0"/>
              </a:spcBef>
              <a:spcAft>
                <a:spcPts val="0"/>
              </a:spcAft>
              <a:buNone/>
            </a:pPr>
            <a:r>
              <a:t/>
            </a:r>
            <a:endParaRPr/>
          </a:p>
        </p:txBody>
      </p:sp>
      <p:sp>
        <p:nvSpPr>
          <p:cNvPr id="1300" name="Google Shape;1300;g26db50e4d1a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b10ef0bb5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27b10ef0bb5_0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27b10ef0bb5_0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b10ef0bb5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27b10ef0bb5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27b10ef0bb5_0_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faf94d00d9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faf94d00d9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2faf94d00d9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dk1"/>
              </a:buClr>
              <a:buSzPts val="6000"/>
              <a:buFont typeface="Karla"/>
              <a:buNone/>
              <a:defRPr b="0" i="0" sz="6000" u="none" cap="none" strike="noStrik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6" name="Google Shape;16;p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269240" y="90725"/>
            <a:ext cx="10780678" cy="68143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3"/>
          <p:cNvSpPr txBox="1"/>
          <p:nvPr>
            <p:ph idx="1" type="body"/>
          </p:nvPr>
        </p:nvSpPr>
        <p:spPr>
          <a:xfrm>
            <a:off x="645160" y="1253331"/>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 name="Google Shape;22;p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cap="flat" cmpd="sng" w="28575">
            <a:solidFill>
              <a:srgbClr val="3F3F3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4"/>
          <p:cNvSpPr txBox="1"/>
          <p:nvPr>
            <p:ph type="ctrTitle"/>
          </p:nvPr>
        </p:nvSpPr>
        <p:spPr>
          <a:xfrm>
            <a:off x="914400" y="1694902"/>
            <a:ext cx="103632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0C0C0C"/>
              </a:buClr>
              <a:buSzPts val="3400"/>
              <a:buFont typeface="Karla"/>
              <a:buNone/>
              <a:defRPr b="0" i="0" sz="3400" u="none" cap="none" strike="noStrik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4"/>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4"/>
          <p:cNvSpPr txBox="1"/>
          <p:nvPr/>
        </p:nvSpPr>
        <p:spPr>
          <a:xfrm>
            <a:off x="914400" y="4215645"/>
            <a:ext cx="101928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0C0C0C"/>
                </a:solidFill>
                <a:latin typeface="Karla"/>
                <a:ea typeface="Karla"/>
                <a:cs typeface="Karla"/>
                <a:sym typeface="Karla"/>
              </a:rPr>
              <a:t>Pavlos Protopapas</a:t>
            </a:r>
            <a:endParaRPr/>
          </a:p>
          <a:p>
            <a:pPr indent="0" lvl="0" marL="0" marR="0" rtl="0" algn="ctr">
              <a:spcBef>
                <a:spcPts val="0"/>
              </a:spcBef>
              <a:spcAft>
                <a:spcPts val="0"/>
              </a:spcAft>
              <a:buNone/>
            </a:pPr>
            <a:r>
              <a:rPr lang="en-US" sz="1600">
                <a:solidFill>
                  <a:srgbClr val="0C0C0C"/>
                </a:solidFill>
                <a:latin typeface="Karla"/>
                <a:ea typeface="Karla"/>
                <a:cs typeface="Karla"/>
                <a:sym typeface="Karla"/>
              </a:rPr>
              <a:t>SEAS/</a:t>
            </a:r>
            <a:r>
              <a:rPr b="0" i="0" lang="en-US" sz="1600" u="none" cap="none" strike="noStrike">
                <a:solidFill>
                  <a:srgbClr val="0C0C0C"/>
                </a:solidFill>
                <a:latin typeface="Karla"/>
                <a:ea typeface="Karla"/>
                <a:cs typeface="Karla"/>
                <a:sym typeface="Karla"/>
              </a:rPr>
              <a:t>Harvard</a:t>
            </a:r>
            <a:endParaRPr b="0" i="0" sz="1600" u="none" cap="none" strike="noStrike">
              <a:solidFill>
                <a:srgbClr val="0C0C0C"/>
              </a:solidFill>
              <a:latin typeface="Karla"/>
              <a:ea typeface="Karla"/>
              <a:cs typeface="Karla"/>
              <a:sym typeface="Karla"/>
            </a:endParaRPr>
          </a:p>
        </p:txBody>
      </p:sp>
      <p:pic>
        <p:nvPicPr>
          <p:cNvPr descr="harvard.png" id="30" name="Google Shape;30;p4"/>
          <p:cNvPicPr preferRelativeResize="0"/>
          <p:nvPr/>
        </p:nvPicPr>
        <p:blipFill rotWithShape="1">
          <a:blip r:embed="rId2">
            <a:alphaModFix/>
          </a:blip>
          <a:srcRect b="0" l="0" r="0" t="0"/>
          <a:stretch/>
        </p:blipFill>
        <p:spPr>
          <a:xfrm>
            <a:off x="276450" y="5803575"/>
            <a:ext cx="785675" cy="891900"/>
          </a:xfrm>
          <a:prstGeom prst="rect">
            <a:avLst/>
          </a:prstGeom>
          <a:noFill/>
          <a:ln>
            <a:noFill/>
          </a:ln>
        </p:spPr>
      </p:pic>
      <p:sp>
        <p:nvSpPr>
          <p:cNvPr id="31" name="Google Shape;31;p4"/>
          <p:cNvSpPr/>
          <p:nvPr/>
        </p:nvSpPr>
        <p:spPr>
          <a:xfrm>
            <a:off x="5387184" y="3459656"/>
            <a:ext cx="1295898" cy="647949"/>
          </a:xfrm>
          <a:prstGeom prst="rect">
            <a:avLst/>
          </a:prstGeom>
          <a:solidFill>
            <a:srgbClr val="940D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lt1"/>
                </a:solidFill>
                <a:latin typeface="Karla"/>
                <a:ea typeface="Karla"/>
                <a:cs typeface="Karla"/>
                <a:sym typeface="Karla"/>
              </a:rPr>
              <a:t>AC2</a:t>
            </a:r>
            <a:r>
              <a:rPr lang="en-US" sz="2800">
                <a:solidFill>
                  <a:schemeClr val="lt1"/>
                </a:solidFill>
                <a:latin typeface="Karla"/>
                <a:ea typeface="Karla"/>
                <a:cs typeface="Karla"/>
                <a:sym typeface="Karla"/>
              </a:rPr>
              <a:t>1</a:t>
            </a:r>
            <a:r>
              <a:rPr b="0" i="0" lang="en-US" sz="2800" u="none" cap="none" strike="noStrike">
                <a:solidFill>
                  <a:schemeClr val="lt1"/>
                </a:solidFill>
                <a:latin typeface="Karla"/>
                <a:ea typeface="Karla"/>
                <a:cs typeface="Karla"/>
                <a:sym typeface="Karla"/>
              </a:rPr>
              <a:t>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5"/>
          <p:cNvSpPr txBox="1"/>
          <p:nvPr>
            <p:ph idx="12" type="sldNum"/>
          </p:nvPr>
        </p:nvSpPr>
        <p:spPr>
          <a:xfrm>
            <a:off x="11460410" y="6333189"/>
            <a:ext cx="731700" cy="524700"/>
          </a:xfrm>
          <a:prstGeom prst="rect">
            <a:avLst/>
          </a:prstGeom>
        </p:spPr>
        <p:txBody>
          <a:bodyPr anchorCtr="0" anchor="b"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 name="Shape 38"/>
        <p:cNvGrpSpPr/>
        <p:nvPr/>
      </p:nvGrpSpPr>
      <p:grpSpPr>
        <a:xfrm>
          <a:off x="0" y="0"/>
          <a:ext cx="0" cy="0"/>
          <a:chOff x="0" y="0"/>
          <a:chExt cx="0" cy="0"/>
        </a:xfrm>
      </p:grpSpPr>
      <p:sp>
        <p:nvSpPr>
          <p:cNvPr id="39" name="Google Shape;39;p7"/>
          <p:cNvSpPr txBox="1"/>
          <p:nvPr>
            <p:ph type="ctrTitle"/>
          </p:nvPr>
        </p:nvSpPr>
        <p:spPr>
          <a:xfrm>
            <a:off x="914400" y="1694902"/>
            <a:ext cx="10363200" cy="147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C0C0C"/>
              </a:buClr>
              <a:buSzPts val="3400"/>
              <a:buFont typeface="Karla"/>
              <a:buNone/>
              <a:defRPr b="0" i="0" sz="3400" u="none" cap="none" strike="noStrike">
                <a:solidFill>
                  <a:srgbClr val="0C0C0C"/>
                </a:solidFill>
                <a:latin typeface="Karla"/>
                <a:ea typeface="Karla"/>
                <a:cs typeface="Karla"/>
                <a:sym typeface="Karl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 name="Google Shape;40;p7"/>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7"/>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 name="Google Shape;42;p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7"/>
          <p:cNvSpPr txBox="1"/>
          <p:nvPr/>
        </p:nvSpPr>
        <p:spPr>
          <a:xfrm>
            <a:off x="914400" y="4215645"/>
            <a:ext cx="101928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Karla"/>
                <a:ea typeface="Karla"/>
                <a:cs typeface="Karla"/>
                <a:sym typeface="Karla"/>
              </a:rPr>
              <a:t>Pavlos Protopapas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C0C0C"/>
                </a:solidFill>
                <a:latin typeface="Karla"/>
                <a:ea typeface="Karla"/>
                <a:cs typeface="Karla"/>
                <a:sym typeface="Karla"/>
              </a:rPr>
              <a:t>SEAS/Harvard</a:t>
            </a:r>
            <a:endParaRPr b="0" i="0" sz="1600" u="none" cap="none" strike="noStrike">
              <a:solidFill>
                <a:srgbClr val="0C0C0C"/>
              </a:solidFill>
              <a:latin typeface="Karla"/>
              <a:ea typeface="Karla"/>
              <a:cs typeface="Karla"/>
              <a:sym typeface="Karla"/>
            </a:endParaRPr>
          </a:p>
        </p:txBody>
      </p:sp>
      <p:pic>
        <p:nvPicPr>
          <p:cNvPr descr="harvard.png" id="44" name="Google Shape;44;p7"/>
          <p:cNvPicPr preferRelativeResize="0"/>
          <p:nvPr/>
        </p:nvPicPr>
        <p:blipFill rotWithShape="1">
          <a:blip r:embed="rId2">
            <a:alphaModFix/>
          </a:blip>
          <a:srcRect b="0" l="0" r="0" t="0"/>
          <a:stretch/>
        </p:blipFill>
        <p:spPr>
          <a:xfrm>
            <a:off x="428315" y="5974248"/>
            <a:ext cx="682856" cy="747229"/>
          </a:xfrm>
          <a:prstGeom prst="rect">
            <a:avLst/>
          </a:prstGeom>
          <a:noFill/>
          <a:ln>
            <a:noFill/>
          </a:ln>
        </p:spPr>
      </p:pic>
      <p:sp>
        <p:nvSpPr>
          <p:cNvPr id="45" name="Google Shape;45;p7"/>
          <p:cNvSpPr/>
          <p:nvPr/>
        </p:nvSpPr>
        <p:spPr>
          <a:xfrm>
            <a:off x="5387184" y="3459656"/>
            <a:ext cx="1296000" cy="648000"/>
          </a:xfrm>
          <a:prstGeom prst="rect">
            <a:avLst/>
          </a:prstGeom>
          <a:solidFill>
            <a:srgbClr val="940D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Karla"/>
                <a:ea typeface="Karla"/>
                <a:cs typeface="Karla"/>
                <a:sym typeface="Karla"/>
              </a:rPr>
              <a:t>AC215</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6" name="Shape 46"/>
        <p:cNvGrpSpPr/>
        <p:nvPr/>
      </p:nvGrpSpPr>
      <p:grpSpPr>
        <a:xfrm>
          <a:off x="0" y="0"/>
          <a:ext cx="0" cy="0"/>
          <a:chOff x="0" y="0"/>
          <a:chExt cx="0" cy="0"/>
        </a:xfrm>
      </p:grpSpPr>
      <p:sp>
        <p:nvSpPr>
          <p:cNvPr id="47" name="Google Shape;47;p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p8"/>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rgbClr val="3F3F3F"/>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 name="Google Shape;49;p8"/>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0" name="Google Shape;50;p8"/>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 name="Google Shape;51;p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52" name="Google Shape;52;p8"/>
          <p:cNvCxnSpPr/>
          <p:nvPr/>
        </p:nvCxnSpPr>
        <p:spPr>
          <a:xfrm>
            <a:off x="0" y="772160"/>
            <a:ext cx="12192000" cy="0"/>
          </a:xfrm>
          <a:prstGeom prst="straightConnector1">
            <a:avLst/>
          </a:prstGeom>
          <a:noFill/>
          <a:ln cap="flat" cmpd="sng" w="28575">
            <a:solidFill>
              <a:srgbClr val="3F3F3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9"/>
          <p:cNvSpPr txBox="1"/>
          <p:nvPr>
            <p:ph idx="12" type="sldNum"/>
          </p:nvPr>
        </p:nvSpPr>
        <p:spPr>
          <a:xfrm>
            <a:off x="11460410" y="6333189"/>
            <a:ext cx="731700" cy="5247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55" name="Shape 55"/>
        <p:cNvGrpSpPr/>
        <p:nvPr/>
      </p:nvGrpSpPr>
      <p:grpSpPr>
        <a:xfrm>
          <a:off x="0" y="0"/>
          <a:ext cx="0" cy="0"/>
          <a:chOff x="0" y="0"/>
          <a:chExt cx="0" cy="0"/>
        </a:xfrm>
      </p:grpSpPr>
      <p:sp>
        <p:nvSpPr>
          <p:cNvPr id="56" name="Google Shape;56;p1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chemeClr val="dk1"/>
              </a:buClr>
              <a:buSzPts val="6000"/>
              <a:buFont typeface="Karla"/>
              <a:buNone/>
              <a:defRPr b="0" i="0" sz="6000" u="none" cap="none" strike="noStrike">
                <a:solidFill>
                  <a:schemeClr val="dk1"/>
                </a:solidFill>
                <a:latin typeface="Karla"/>
                <a:ea typeface="Karla"/>
                <a:cs typeface="Karla"/>
                <a:sym typeface="Karl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 name="Google Shape;57;p1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8" name="Google Shape;58;p10"/>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10"/>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 name="Shape 34"/>
        <p:cNvGrpSpPr/>
        <p:nvPr/>
      </p:nvGrpSpPr>
      <p:grpSpPr>
        <a:xfrm>
          <a:off x="0" y="0"/>
          <a:ext cx="0" cy="0"/>
          <a:chOff x="0" y="0"/>
          <a:chExt cx="0" cy="0"/>
        </a:xfrm>
      </p:grpSpPr>
      <p:sp>
        <p:nvSpPr>
          <p:cNvPr id="35" name="Google Shape;35;p6"/>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arxiv.org/pdf/2011.09926.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www.idc.com/" TargetMode="External"/><Relationship Id="rId4" Type="http://schemas.openxmlformats.org/officeDocument/2006/relationships/hyperlink" Target="https://www.idc.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 Id="rId10" Type="http://schemas.openxmlformats.org/officeDocument/2006/relationships/image" Target="../media/image15.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12.png"/></Relationships>
</file>

<file path=ppt/slides/_rels/slide16.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6.png"/><Relationship Id="rId13" Type="http://schemas.openxmlformats.org/officeDocument/2006/relationships/image" Target="../media/image20.png"/><Relationship Id="rId12"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7.png"/><Relationship Id="rId1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34.png"/><Relationship Id="rId6" Type="http://schemas.openxmlformats.org/officeDocument/2006/relationships/image" Target="../media/image29.png"/></Relationships>
</file>

<file path=ppt/slides/_rels/slide21.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6.png"/><Relationship Id="rId13" Type="http://schemas.openxmlformats.org/officeDocument/2006/relationships/image" Target="../media/image31.png"/><Relationship Id="rId12"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27.png"/><Relationship Id="rId15" Type="http://schemas.openxmlformats.org/officeDocument/2006/relationships/image" Target="../media/image33.png"/><Relationship Id="rId14" Type="http://schemas.openxmlformats.org/officeDocument/2006/relationships/image" Target="../media/image32.png"/><Relationship Id="rId16"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29.png"/><Relationship Id="rId7" Type="http://schemas.openxmlformats.org/officeDocument/2006/relationships/image" Target="../media/image23.png"/><Relationship Id="rId8" Type="http://schemas.openxmlformats.org/officeDocument/2006/relationships/image" Target="../media/image25.png"/></Relationships>
</file>

<file path=ppt/slides/_rels/slide22.xml.rels><?xml version="1.0" encoding="UTF-8" standalone="yes"?><Relationships xmlns="http://schemas.openxmlformats.org/package/2006/relationships"><Relationship Id="rId20" Type="http://schemas.openxmlformats.org/officeDocument/2006/relationships/image" Target="../media/image38.png"/><Relationship Id="rId22" Type="http://schemas.openxmlformats.org/officeDocument/2006/relationships/image" Target="../media/image40.png"/><Relationship Id="rId21" Type="http://schemas.openxmlformats.org/officeDocument/2006/relationships/image" Target="../media/image39.png"/><Relationship Id="rId24" Type="http://schemas.openxmlformats.org/officeDocument/2006/relationships/image" Target="../media/image42.png"/><Relationship Id="rId23"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8.png"/><Relationship Id="rId9" Type="http://schemas.openxmlformats.org/officeDocument/2006/relationships/image" Target="../media/image25.png"/><Relationship Id="rId26" Type="http://schemas.openxmlformats.org/officeDocument/2006/relationships/image" Target="../media/image44.png"/><Relationship Id="rId25" Type="http://schemas.openxmlformats.org/officeDocument/2006/relationships/image" Target="../media/image43.png"/><Relationship Id="rId28" Type="http://schemas.openxmlformats.org/officeDocument/2006/relationships/image" Target="../media/image46.png"/><Relationship Id="rId27" Type="http://schemas.openxmlformats.org/officeDocument/2006/relationships/image" Target="../media/image45.png"/><Relationship Id="rId5" Type="http://schemas.openxmlformats.org/officeDocument/2006/relationships/image" Target="../media/image9.png"/><Relationship Id="rId6" Type="http://schemas.openxmlformats.org/officeDocument/2006/relationships/image" Target="../media/image34.png"/><Relationship Id="rId29" Type="http://schemas.openxmlformats.org/officeDocument/2006/relationships/image" Target="../media/image47.png"/><Relationship Id="rId7" Type="http://schemas.openxmlformats.org/officeDocument/2006/relationships/image" Target="../media/image29.png"/><Relationship Id="rId8" Type="http://schemas.openxmlformats.org/officeDocument/2006/relationships/image" Target="../media/image23.png"/><Relationship Id="rId31" Type="http://schemas.openxmlformats.org/officeDocument/2006/relationships/image" Target="../media/image49.png"/><Relationship Id="rId30" Type="http://schemas.openxmlformats.org/officeDocument/2006/relationships/image" Target="../media/image48.png"/><Relationship Id="rId11" Type="http://schemas.openxmlformats.org/officeDocument/2006/relationships/image" Target="../media/image26.png"/><Relationship Id="rId10" Type="http://schemas.openxmlformats.org/officeDocument/2006/relationships/image" Target="../media/image27.png"/><Relationship Id="rId13" Type="http://schemas.openxmlformats.org/officeDocument/2006/relationships/image" Target="../media/image30.png"/><Relationship Id="rId12" Type="http://schemas.openxmlformats.org/officeDocument/2006/relationships/image" Target="../media/image28.png"/><Relationship Id="rId15" Type="http://schemas.openxmlformats.org/officeDocument/2006/relationships/image" Target="../media/image32.png"/><Relationship Id="rId14" Type="http://schemas.openxmlformats.org/officeDocument/2006/relationships/image" Target="../media/image31.png"/><Relationship Id="rId17" Type="http://schemas.openxmlformats.org/officeDocument/2006/relationships/image" Target="../media/image35.png"/><Relationship Id="rId16" Type="http://schemas.openxmlformats.org/officeDocument/2006/relationships/image" Target="../media/image33.png"/><Relationship Id="rId19" Type="http://schemas.openxmlformats.org/officeDocument/2006/relationships/image" Target="../media/image37.png"/><Relationship Id="rId18" Type="http://schemas.openxmlformats.org/officeDocument/2006/relationships/image" Target="../media/image36.png"/></Relationships>
</file>

<file path=ppt/slides/_rels/slide23.xml.rels><?xml version="1.0" encoding="UTF-8" standalone="yes"?><Relationships xmlns="http://schemas.openxmlformats.org/package/2006/relationships"><Relationship Id="rId20" Type="http://schemas.openxmlformats.org/officeDocument/2006/relationships/image" Target="../media/image28.png"/><Relationship Id="rId22" Type="http://schemas.openxmlformats.org/officeDocument/2006/relationships/image" Target="../media/image31.png"/><Relationship Id="rId21" Type="http://schemas.openxmlformats.org/officeDocument/2006/relationships/image" Target="../media/image30.png"/><Relationship Id="rId24" Type="http://schemas.openxmlformats.org/officeDocument/2006/relationships/image" Target="../media/image33.png"/><Relationship Id="rId23"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52.png"/><Relationship Id="rId26" Type="http://schemas.openxmlformats.org/officeDocument/2006/relationships/image" Target="../media/image36.png"/><Relationship Id="rId25" Type="http://schemas.openxmlformats.org/officeDocument/2006/relationships/image" Target="../media/image35.png"/><Relationship Id="rId28" Type="http://schemas.openxmlformats.org/officeDocument/2006/relationships/image" Target="../media/image38.png"/><Relationship Id="rId27"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29.png"/><Relationship Id="rId29" Type="http://schemas.openxmlformats.org/officeDocument/2006/relationships/image" Target="../media/image39.png"/><Relationship Id="rId7" Type="http://schemas.openxmlformats.org/officeDocument/2006/relationships/image" Target="../media/image50.png"/><Relationship Id="rId8" Type="http://schemas.openxmlformats.org/officeDocument/2006/relationships/image" Target="../media/image51.png"/><Relationship Id="rId31" Type="http://schemas.openxmlformats.org/officeDocument/2006/relationships/image" Target="../media/image41.png"/><Relationship Id="rId30" Type="http://schemas.openxmlformats.org/officeDocument/2006/relationships/image" Target="../media/image40.png"/><Relationship Id="rId11" Type="http://schemas.openxmlformats.org/officeDocument/2006/relationships/image" Target="../media/image54.png"/><Relationship Id="rId33" Type="http://schemas.openxmlformats.org/officeDocument/2006/relationships/image" Target="../media/image43.png"/><Relationship Id="rId10" Type="http://schemas.openxmlformats.org/officeDocument/2006/relationships/image" Target="../media/image53.png"/><Relationship Id="rId32" Type="http://schemas.openxmlformats.org/officeDocument/2006/relationships/image" Target="../media/image42.png"/><Relationship Id="rId13" Type="http://schemas.openxmlformats.org/officeDocument/2006/relationships/image" Target="../media/image56.png"/><Relationship Id="rId35" Type="http://schemas.openxmlformats.org/officeDocument/2006/relationships/image" Target="../media/image45.png"/><Relationship Id="rId12" Type="http://schemas.openxmlformats.org/officeDocument/2006/relationships/image" Target="../media/image55.png"/><Relationship Id="rId34" Type="http://schemas.openxmlformats.org/officeDocument/2006/relationships/image" Target="../media/image44.png"/><Relationship Id="rId15" Type="http://schemas.openxmlformats.org/officeDocument/2006/relationships/image" Target="../media/image58.png"/><Relationship Id="rId37" Type="http://schemas.openxmlformats.org/officeDocument/2006/relationships/image" Target="../media/image47.png"/><Relationship Id="rId14" Type="http://schemas.openxmlformats.org/officeDocument/2006/relationships/image" Target="../media/image57.png"/><Relationship Id="rId36" Type="http://schemas.openxmlformats.org/officeDocument/2006/relationships/image" Target="../media/image46.png"/><Relationship Id="rId17" Type="http://schemas.openxmlformats.org/officeDocument/2006/relationships/image" Target="../media/image25.png"/><Relationship Id="rId39" Type="http://schemas.openxmlformats.org/officeDocument/2006/relationships/image" Target="../media/image49.png"/><Relationship Id="rId16" Type="http://schemas.openxmlformats.org/officeDocument/2006/relationships/image" Target="../media/image23.png"/><Relationship Id="rId38" Type="http://schemas.openxmlformats.org/officeDocument/2006/relationships/image" Target="../media/image48.png"/><Relationship Id="rId19" Type="http://schemas.openxmlformats.org/officeDocument/2006/relationships/image" Target="../media/image26.png"/><Relationship Id="rId18" Type="http://schemas.openxmlformats.org/officeDocument/2006/relationships/image" Target="../media/image27.png"/></Relationships>
</file>

<file path=ppt/slides/_rels/slide24.xml.rels><?xml version="1.0" encoding="UTF-8" standalone="yes"?><Relationships xmlns="http://schemas.openxmlformats.org/package/2006/relationships"><Relationship Id="rId40" Type="http://schemas.openxmlformats.org/officeDocument/2006/relationships/image" Target="../media/image30.png"/><Relationship Id="rId20" Type="http://schemas.openxmlformats.org/officeDocument/2006/relationships/image" Target="../media/image47.png"/><Relationship Id="rId42" Type="http://schemas.openxmlformats.org/officeDocument/2006/relationships/image" Target="../media/image32.png"/><Relationship Id="rId41" Type="http://schemas.openxmlformats.org/officeDocument/2006/relationships/image" Target="../media/image31.png"/><Relationship Id="rId22" Type="http://schemas.openxmlformats.org/officeDocument/2006/relationships/image" Target="../media/image49.png"/><Relationship Id="rId44" Type="http://schemas.openxmlformats.org/officeDocument/2006/relationships/image" Target="../media/image36.png"/><Relationship Id="rId21" Type="http://schemas.openxmlformats.org/officeDocument/2006/relationships/image" Target="../media/image48.png"/><Relationship Id="rId43" Type="http://schemas.openxmlformats.org/officeDocument/2006/relationships/image" Target="../media/image33.png"/><Relationship Id="rId24" Type="http://schemas.openxmlformats.org/officeDocument/2006/relationships/image" Target="../media/image40.png"/><Relationship Id="rId46" Type="http://schemas.openxmlformats.org/officeDocument/2006/relationships/image" Target="../media/image38.png"/><Relationship Id="rId23" Type="http://schemas.openxmlformats.org/officeDocument/2006/relationships/image" Target="../media/image39.png"/><Relationship Id="rId4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52.png"/><Relationship Id="rId26" Type="http://schemas.openxmlformats.org/officeDocument/2006/relationships/image" Target="../media/image42.png"/><Relationship Id="rId25" Type="http://schemas.openxmlformats.org/officeDocument/2006/relationships/image" Target="../media/image41.png"/><Relationship Id="rId28" Type="http://schemas.openxmlformats.org/officeDocument/2006/relationships/image" Target="../media/image60.png"/><Relationship Id="rId27" Type="http://schemas.openxmlformats.org/officeDocument/2006/relationships/image" Target="../media/image59.png"/><Relationship Id="rId5" Type="http://schemas.openxmlformats.org/officeDocument/2006/relationships/image" Target="../media/image34.png"/><Relationship Id="rId6" Type="http://schemas.openxmlformats.org/officeDocument/2006/relationships/image" Target="../media/image29.png"/><Relationship Id="rId29" Type="http://schemas.openxmlformats.org/officeDocument/2006/relationships/image" Target="../media/image61.png"/><Relationship Id="rId7" Type="http://schemas.openxmlformats.org/officeDocument/2006/relationships/image" Target="../media/image50.png"/><Relationship Id="rId8" Type="http://schemas.openxmlformats.org/officeDocument/2006/relationships/image" Target="../media/image51.png"/><Relationship Id="rId31" Type="http://schemas.openxmlformats.org/officeDocument/2006/relationships/image" Target="../media/image63.png"/><Relationship Id="rId30" Type="http://schemas.openxmlformats.org/officeDocument/2006/relationships/image" Target="../media/image62.png"/><Relationship Id="rId11" Type="http://schemas.openxmlformats.org/officeDocument/2006/relationships/image" Target="../media/image54.png"/><Relationship Id="rId33" Type="http://schemas.openxmlformats.org/officeDocument/2006/relationships/image" Target="../media/image65.png"/><Relationship Id="rId10" Type="http://schemas.openxmlformats.org/officeDocument/2006/relationships/image" Target="../media/image53.png"/><Relationship Id="rId32" Type="http://schemas.openxmlformats.org/officeDocument/2006/relationships/image" Target="../media/image64.png"/><Relationship Id="rId13" Type="http://schemas.openxmlformats.org/officeDocument/2006/relationships/image" Target="../media/image56.png"/><Relationship Id="rId35" Type="http://schemas.openxmlformats.org/officeDocument/2006/relationships/image" Target="../media/image23.png"/><Relationship Id="rId12" Type="http://schemas.openxmlformats.org/officeDocument/2006/relationships/image" Target="../media/image55.png"/><Relationship Id="rId34" Type="http://schemas.openxmlformats.org/officeDocument/2006/relationships/image" Target="../media/image35.png"/><Relationship Id="rId15" Type="http://schemas.openxmlformats.org/officeDocument/2006/relationships/image" Target="../media/image58.png"/><Relationship Id="rId37" Type="http://schemas.openxmlformats.org/officeDocument/2006/relationships/image" Target="../media/image27.png"/><Relationship Id="rId14" Type="http://schemas.openxmlformats.org/officeDocument/2006/relationships/image" Target="../media/image57.png"/><Relationship Id="rId36" Type="http://schemas.openxmlformats.org/officeDocument/2006/relationships/image" Target="../media/image25.png"/><Relationship Id="rId17" Type="http://schemas.openxmlformats.org/officeDocument/2006/relationships/image" Target="../media/image44.png"/><Relationship Id="rId39" Type="http://schemas.openxmlformats.org/officeDocument/2006/relationships/image" Target="../media/image28.png"/><Relationship Id="rId16" Type="http://schemas.openxmlformats.org/officeDocument/2006/relationships/image" Target="../media/image43.png"/><Relationship Id="rId38" Type="http://schemas.openxmlformats.org/officeDocument/2006/relationships/image" Target="../media/image26.png"/><Relationship Id="rId19" Type="http://schemas.openxmlformats.org/officeDocument/2006/relationships/image" Target="../media/image46.png"/><Relationship Id="rId18"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omments" Target="../comments/commen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6.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70.png"/><Relationship Id="rId4" Type="http://schemas.openxmlformats.org/officeDocument/2006/relationships/image" Target="../media/image69.jpg"/><Relationship Id="rId5" Type="http://schemas.openxmlformats.org/officeDocument/2006/relationships/image" Target="../media/image71.png"/><Relationship Id="rId6"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7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harvard-iacs.github.io/2024-AC215/schedule/" TargetMode="External"/><Relationship Id="rId4" Type="http://schemas.openxmlformats.org/officeDocument/2006/relationships/hyperlink" Target="https://harvard-iacs.github.io/2024-AC215/schedule/" TargetMode="External"/><Relationship Id="rId5"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harvard-iacs.github.io/2024-AC21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harvard-iacs.github.io/2024-AC215/"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runwayml.com/" TargetMode="External"/><Relationship Id="rId4" Type="http://schemas.openxmlformats.org/officeDocument/2006/relationships/hyperlink" Target="https://www.databot-app.com/" TargetMode="External"/><Relationship Id="rId5" Type="http://schemas.openxmlformats.org/officeDocument/2006/relationships/image" Target="../media/image4.png"/><Relationship Id="rId6"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77.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7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79.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80.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8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83.png"/><Relationship Id="rId4" Type="http://schemas.openxmlformats.org/officeDocument/2006/relationships/hyperlink" Target="https://harvard-iacs.github.io/2023-AC215/" TargetMode="External"/><Relationship Id="rId5" Type="http://schemas.openxmlformats.org/officeDocument/2006/relationships/hyperlink" Target="https://harvard-iacs.github.io/2023-AC215/" TargetMode="External"/><Relationship Id="rId6" Type="http://schemas.openxmlformats.org/officeDocument/2006/relationships/hyperlink" Target="https://harvard-iacs.github.io/2023-AC215/" TargetMode="External"/><Relationship Id="rId7" Type="http://schemas.openxmlformats.org/officeDocument/2006/relationships/hyperlink" Target="https://edstem.org/us/courses/42775/discussion/" TargetMode="External"/><Relationship Id="rId8"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s://harvard-iacs.github.io/2024-AC21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formaggio.m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docs.google.com/document/d/1SchBAgoZPw38uKWLAkNkO3WWNvp50fw_/edit?usp=sharing&amp;ouid=113094128082842199613&amp;rtpof=true&amp;sd=true" TargetMode="External"/><Relationship Id="rId4" Type="http://schemas.openxmlformats.org/officeDocument/2006/relationships/image" Target="../media/image85.jpg"/><Relationship Id="rId5" Type="http://schemas.openxmlformats.org/officeDocument/2006/relationships/image" Target="../media/image86.jpg"/><Relationship Id="rId6" Type="http://schemas.openxmlformats.org/officeDocument/2006/relationships/image" Target="../media/image87.png"/><Relationship Id="rId7" Type="http://schemas.openxmlformats.org/officeDocument/2006/relationships/image" Target="../media/image8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modal.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medium.com/institute-for-applied-computational-science/ac215-fall2023-projects/home" TargetMode="Externa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docs.google.com/forms/d/e/1FAIpQLSdhEXtSll8pQ6al7VEbc6nUYZxmg-92YdOZuptQPcXvGdkHXg/viewform?usp=sharing" TargetMode="External"/><Relationship Id="rId4" Type="http://schemas.openxmlformats.org/officeDocument/2006/relationships/hyperlink" Target="https://docs.google.com/spreadsheets/d/1B8JePYtWLP-2dqOEwneW-gmasHBlxn03/edit?usp=drive_link&amp;ouid=109490521694988502723&amp;rtpof=true&amp;sd=true" TargetMode="External"/><Relationship Id="rId5" Type="http://schemas.openxmlformats.org/officeDocument/2006/relationships/hyperlink" Target="https://docs.google.com/spreadsheets/d/1B8JePYtWLP-2dqOEwneW-gmasHBlxn03/edit?usp=drive_link&amp;ouid=109490521694988502723&amp;rtpof=true&amp;sd=true" TargetMode="External"/><Relationship Id="rId6" Type="http://schemas.openxmlformats.org/officeDocument/2006/relationships/hyperlink" Target="https://docs.google.com/spreadsheets/d/1B8JePYtWLP-2dqOEwneW-gmasHBlxn03/edit?usp=drive_link&amp;ouid=109490521694988502723&amp;rtpof=true&amp;sd=true" TargetMode="External"/><Relationship Id="rId7" Type="http://schemas.openxmlformats.org/officeDocument/2006/relationships/hyperlink" Target="https://docs.google.com/document/d/1ixys_vzy5msA1oqRc3-YDKxt-nhSSSv3at1z0qQk8-I/edit?usp=shari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1"/>
          <p:cNvSpPr txBox="1"/>
          <p:nvPr>
            <p:ph type="ctrTitle"/>
          </p:nvPr>
        </p:nvSpPr>
        <p:spPr>
          <a:xfrm>
            <a:off x="914400" y="1694902"/>
            <a:ext cx="10363200" cy="1470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3F3F3F"/>
              </a:buClr>
              <a:buSzPts val="4400"/>
              <a:buFont typeface="Arial"/>
              <a:buNone/>
            </a:pPr>
            <a:r>
              <a:rPr b="1" lang="en-US" sz="4400">
                <a:solidFill>
                  <a:srgbClr val="3F3F3F"/>
                </a:solidFill>
                <a:latin typeface="Arial"/>
                <a:ea typeface="Arial"/>
                <a:cs typeface="Arial"/>
                <a:sym typeface="Arial"/>
              </a:rPr>
              <a:t>Lecture 1: Introduction</a:t>
            </a:r>
            <a:endParaRPr/>
          </a:p>
        </p:txBody>
      </p:sp>
      <p:pic>
        <p:nvPicPr>
          <p:cNvPr id="67" name="Google Shape;67;p11"/>
          <p:cNvPicPr preferRelativeResize="0"/>
          <p:nvPr/>
        </p:nvPicPr>
        <p:blipFill>
          <a:blip r:embed="rId3">
            <a:alphaModFix/>
          </a:blip>
          <a:stretch>
            <a:fillRect/>
          </a:stretch>
        </p:blipFill>
        <p:spPr>
          <a:xfrm>
            <a:off x="11123000" y="5854400"/>
            <a:ext cx="950026" cy="950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US"/>
              <a:t>Reasons This Course May Not Be For You</a:t>
            </a:r>
            <a:endParaRPr/>
          </a:p>
          <a:p>
            <a:pPr indent="0" lvl="0" marL="0" rtl="0" algn="l">
              <a:spcBef>
                <a:spcPts val="0"/>
              </a:spcBef>
              <a:spcAft>
                <a:spcPts val="0"/>
              </a:spcAft>
              <a:buNone/>
            </a:pPr>
            <a:r>
              <a:t/>
            </a:r>
            <a:endParaRPr/>
          </a:p>
        </p:txBody>
      </p:sp>
      <p:sp>
        <p:nvSpPr>
          <p:cNvPr id="147" name="Google Shape;147;p20"/>
          <p:cNvSpPr txBox="1"/>
          <p:nvPr>
            <p:ph idx="1" type="body"/>
          </p:nvPr>
        </p:nvSpPr>
        <p:spPr>
          <a:xfrm>
            <a:off x="1010350" y="1322179"/>
            <a:ext cx="10515600" cy="1284300"/>
          </a:xfrm>
          <a:prstGeom prst="rect">
            <a:avLst/>
          </a:prstGeom>
        </p:spPr>
        <p:txBody>
          <a:bodyPr anchorCtr="0" anchor="t" bIns="45700" lIns="91425" spcFirstLastPara="1" rIns="91425" wrap="square" tIns="45700">
            <a:noAutofit/>
          </a:bodyPr>
          <a:lstStyle/>
          <a:p>
            <a:pPr indent="-127000" lvl="0" marL="127000" rtl="0" algn="l">
              <a:lnSpc>
                <a:spcPct val="115000"/>
              </a:lnSpc>
              <a:spcBef>
                <a:spcPts val="1000"/>
              </a:spcBef>
              <a:spcAft>
                <a:spcPts val="0"/>
              </a:spcAft>
              <a:buNone/>
            </a:pPr>
            <a:r>
              <a:rPr i="1" lang="en-US" sz="2600">
                <a:solidFill>
                  <a:srgbClr val="3F3F3F"/>
                </a:solidFill>
              </a:rPr>
              <a:t>	•	“</a:t>
            </a:r>
            <a:r>
              <a:rPr i="1" lang="en-US" sz="2600">
                <a:solidFill>
                  <a:schemeClr val="accent1"/>
                </a:solidFill>
              </a:rPr>
              <a:t>No homework</a:t>
            </a:r>
            <a:r>
              <a:rPr i="1" lang="en-US" sz="2600">
                <a:solidFill>
                  <a:srgbClr val="3F3F3F"/>
                </a:solidFill>
              </a:rPr>
              <a:t>! Because this is a team-based course, you might miss out on learning some key concepts.”</a:t>
            </a:r>
            <a:endParaRPr/>
          </a:p>
        </p:txBody>
      </p:sp>
      <p:pic>
        <p:nvPicPr>
          <p:cNvPr id="148" name="Google Shape;148;p20" title="a blurry picture of a person 's back with their hands on the wall (Provided by Tenor)"/>
          <p:cNvPicPr preferRelativeResize="0"/>
          <p:nvPr/>
        </p:nvPicPr>
        <p:blipFill>
          <a:blip r:embed="rId3">
            <a:alphaModFix/>
          </a:blip>
          <a:stretch>
            <a:fillRect/>
          </a:stretch>
        </p:blipFill>
        <p:spPr>
          <a:xfrm>
            <a:off x="3724275" y="3158038"/>
            <a:ext cx="4743450" cy="267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Motivation</a:t>
            </a:r>
            <a:endParaRPr/>
          </a:p>
        </p:txBody>
      </p:sp>
      <p:sp>
        <p:nvSpPr>
          <p:cNvPr id="155" name="Google Shape;155;p21"/>
          <p:cNvSpPr txBox="1"/>
          <p:nvPr>
            <p:ph idx="1" type="body"/>
          </p:nvPr>
        </p:nvSpPr>
        <p:spPr>
          <a:xfrm>
            <a:off x="645150" y="1253326"/>
            <a:ext cx="10515600" cy="38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60"/>
              </a:spcBef>
              <a:spcAft>
                <a:spcPts val="0"/>
              </a:spcAft>
              <a:buSzPts val="2800"/>
              <a:buNone/>
            </a:pPr>
            <a:r>
              <a:rPr lang="en-US">
                <a:solidFill>
                  <a:srgbClr val="3F3F3F"/>
                </a:solidFill>
              </a:rPr>
              <a:t>Mckinsey Global Survey findings on Adoption of AI shows nearly 25% year over year increase in the use of AI. 50% of companies spend between 8 and 90 days deploying a single AI model, with 18% taking longer than 90 days. A report by IDC that surveyed 2,473 organizations and their experience with ML found that a significant portion of </a:t>
            </a:r>
            <a:r>
              <a:rPr b="1" lang="en-US">
                <a:solidFill>
                  <a:srgbClr val="3F3F3F"/>
                </a:solidFill>
              </a:rPr>
              <a:t>attempted deployments fail</a:t>
            </a:r>
            <a:r>
              <a:rPr lang="en-US">
                <a:solidFill>
                  <a:srgbClr val="3F3F3F"/>
                </a:solidFill>
              </a:rPr>
              <a:t>, quoting </a:t>
            </a:r>
            <a:r>
              <a:rPr b="1" lang="en-US">
                <a:solidFill>
                  <a:srgbClr val="3F3F3F"/>
                </a:solidFill>
              </a:rPr>
              <a:t>lack of expertise</a:t>
            </a:r>
            <a:r>
              <a:rPr lang="en-US">
                <a:solidFill>
                  <a:srgbClr val="3F3F3F"/>
                </a:solidFill>
              </a:rPr>
              <a:t>, as one of the key factors.</a:t>
            </a:r>
            <a:r>
              <a:rPr baseline="30000" lang="en-US">
                <a:solidFill>
                  <a:srgbClr val="3F3F3F"/>
                </a:solidFill>
              </a:rPr>
              <a:t>[1] </a:t>
            </a:r>
            <a:endParaRPr baseline="30000">
              <a:solidFill>
                <a:srgbClr val="3F3F3F"/>
              </a:solidFill>
            </a:endParaRPr>
          </a:p>
        </p:txBody>
      </p:sp>
      <p:sp>
        <p:nvSpPr>
          <p:cNvPr id="156" name="Google Shape;156;p21"/>
          <p:cNvSpPr txBox="1"/>
          <p:nvPr/>
        </p:nvSpPr>
        <p:spPr>
          <a:xfrm>
            <a:off x="645150" y="5506350"/>
            <a:ext cx="626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 </a:t>
            </a:r>
            <a:r>
              <a:rPr b="0" i="0" lang="en-US" sz="1400" u="sng" cap="none" strike="noStrike">
                <a:solidFill>
                  <a:schemeClr val="hlink"/>
                </a:solidFill>
                <a:latin typeface="Arial"/>
                <a:ea typeface="Arial"/>
                <a:cs typeface="Arial"/>
                <a:sym typeface="Arial"/>
                <a:hlinkClick r:id="rId3"/>
              </a:rPr>
              <a:t>https://arxiv.org/pdf/2011.09926.pdf</a:t>
            </a:r>
            <a:endParaRPr b="0" i="0" sz="1400" u="none" cap="none" strike="noStrike">
              <a:solidFill>
                <a:srgbClr val="000000"/>
              </a:solidFill>
              <a:latin typeface="Arial"/>
              <a:ea typeface="Arial"/>
              <a:cs typeface="Arial"/>
              <a:sym typeface="Arial"/>
            </a:endParaRPr>
          </a:p>
        </p:txBody>
      </p:sp>
      <p:sp>
        <p:nvSpPr>
          <p:cNvPr id="157" name="Google Shape;157;p21"/>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Motivation</a:t>
            </a:r>
            <a:endParaRPr/>
          </a:p>
        </p:txBody>
      </p:sp>
      <p:sp>
        <p:nvSpPr>
          <p:cNvPr id="164" name="Google Shape;164;p22"/>
          <p:cNvSpPr txBox="1"/>
          <p:nvPr>
            <p:ph idx="1" type="body"/>
          </p:nvPr>
        </p:nvSpPr>
        <p:spPr>
          <a:xfrm>
            <a:off x="645150" y="1253326"/>
            <a:ext cx="10515600" cy="3289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60"/>
              </a:spcBef>
              <a:spcAft>
                <a:spcPts val="0"/>
              </a:spcAft>
              <a:buSzPts val="2800"/>
              <a:buNone/>
            </a:pPr>
            <a:r>
              <a:rPr lang="en-US">
                <a:solidFill>
                  <a:srgbClr val="3F3F3F"/>
                </a:solidFill>
              </a:rPr>
              <a:t>A recent International Data Corporation (</a:t>
            </a:r>
            <a:r>
              <a:rPr lang="en-US" u="sng">
                <a:solidFill>
                  <a:schemeClr val="hlink"/>
                </a:solidFill>
                <a:hlinkClick r:id="rId3"/>
              </a:rPr>
              <a:t>IDC</a:t>
            </a:r>
            <a:r>
              <a:rPr lang="en-US">
                <a:solidFill>
                  <a:srgbClr val="3F3F3F"/>
                </a:solidFill>
              </a:rPr>
              <a:t>) survey of global organizations that are already using artificial intelligence (AI) solutions found only 25% have developed an enterprise-wide AI strategy. At the same time, half the organizations surveyed see AI as a priority and two thirds are emphasizing an "AI First" culture.</a:t>
            </a:r>
            <a:endParaRPr baseline="30000">
              <a:solidFill>
                <a:srgbClr val="3F3F3F"/>
              </a:solidFill>
            </a:endParaRPr>
          </a:p>
        </p:txBody>
      </p:sp>
      <p:sp>
        <p:nvSpPr>
          <p:cNvPr id="165" name="Google Shape;165;p22"/>
          <p:cNvSpPr txBox="1"/>
          <p:nvPr/>
        </p:nvSpPr>
        <p:spPr>
          <a:xfrm>
            <a:off x="645150" y="5506350"/>
            <a:ext cx="626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IDC: </a:t>
            </a:r>
            <a:r>
              <a:rPr b="0" i="0" lang="en-US" sz="1400" u="sng" cap="none" strike="noStrike">
                <a:solidFill>
                  <a:schemeClr val="hlink"/>
                </a:solidFill>
                <a:latin typeface="Arial"/>
                <a:ea typeface="Arial"/>
                <a:cs typeface="Arial"/>
                <a:sym typeface="Arial"/>
                <a:hlinkClick r:id="rId4"/>
              </a:rPr>
              <a:t>https://www.idc.com/</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6" name="Google Shape;166;p2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Enrollment: </a:t>
            </a:r>
            <a:r>
              <a:rPr lang="en-US"/>
              <a:t>Cap, Pending Status and Criteria  </a:t>
            </a:r>
            <a:endParaRPr/>
          </a:p>
        </p:txBody>
      </p:sp>
      <p:sp>
        <p:nvSpPr>
          <p:cNvPr id="173" name="Google Shape;173;p23"/>
          <p:cNvSpPr txBox="1"/>
          <p:nvPr>
            <p:ph idx="1" type="body"/>
          </p:nvPr>
        </p:nvSpPr>
        <p:spPr>
          <a:xfrm>
            <a:off x="645150" y="1253325"/>
            <a:ext cx="11205000" cy="5226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60"/>
              </a:spcBef>
              <a:spcAft>
                <a:spcPts val="0"/>
              </a:spcAft>
              <a:buNone/>
            </a:pPr>
            <a:r>
              <a:rPr lang="en-US" sz="2400">
                <a:solidFill>
                  <a:srgbClr val="404040"/>
                </a:solidFill>
              </a:rPr>
              <a:t>Some of you have petitioned for the course but have not </a:t>
            </a:r>
            <a:r>
              <a:rPr lang="en-US" sz="2400">
                <a:solidFill>
                  <a:srgbClr val="404040"/>
                </a:solidFill>
              </a:rPr>
              <a:t>yet </a:t>
            </a:r>
            <a:r>
              <a:rPr lang="en-US" sz="2400">
                <a:solidFill>
                  <a:srgbClr val="404040"/>
                </a:solidFill>
              </a:rPr>
              <a:t>been approved. Why? </a:t>
            </a:r>
            <a:endParaRPr sz="2400">
              <a:solidFill>
                <a:srgbClr val="404040"/>
              </a:solidFill>
            </a:endParaRPr>
          </a:p>
          <a:p>
            <a:pPr indent="0" lvl="0" marL="0" rtl="0" algn="l">
              <a:lnSpc>
                <a:spcPct val="115000"/>
              </a:lnSpc>
              <a:spcBef>
                <a:spcPts val="560"/>
              </a:spcBef>
              <a:spcAft>
                <a:spcPts val="0"/>
              </a:spcAft>
              <a:buNone/>
            </a:pPr>
            <a:r>
              <a:t/>
            </a:r>
            <a:endParaRPr sz="2400">
              <a:solidFill>
                <a:srgbClr val="404040"/>
              </a:solidFill>
            </a:endParaRPr>
          </a:p>
          <a:p>
            <a:pPr indent="-127000" lvl="0" marL="127000" rtl="0" algn="l">
              <a:lnSpc>
                <a:spcPct val="115000"/>
              </a:lnSpc>
              <a:spcBef>
                <a:spcPts val="0"/>
              </a:spcBef>
              <a:spcAft>
                <a:spcPts val="0"/>
              </a:spcAft>
              <a:buNone/>
            </a:pPr>
            <a:r>
              <a:rPr lang="en-US" sz="2400">
                <a:solidFill>
                  <a:srgbClr val="404040"/>
                </a:solidFill>
              </a:rPr>
              <a:t>I typically avoid capping courses unless it impacts the quality and experience. </a:t>
            </a:r>
            <a:endParaRPr sz="2400">
              <a:solidFill>
                <a:srgbClr val="404040"/>
              </a:solidFill>
            </a:endParaRPr>
          </a:p>
          <a:p>
            <a:pPr indent="-127000" lvl="0" marL="127000" rtl="0" algn="ctr">
              <a:lnSpc>
                <a:spcPct val="115000"/>
              </a:lnSpc>
              <a:spcBef>
                <a:spcPts val="0"/>
              </a:spcBef>
              <a:spcAft>
                <a:spcPts val="0"/>
              </a:spcAft>
              <a:buNone/>
            </a:pPr>
            <a:r>
              <a:t/>
            </a:r>
            <a:endParaRPr sz="2400">
              <a:solidFill>
                <a:srgbClr val="404040"/>
              </a:solidFill>
            </a:endParaRPr>
          </a:p>
          <a:p>
            <a:pPr indent="-127000" lvl="0" marL="127000" rtl="0" algn="ctr">
              <a:lnSpc>
                <a:spcPct val="115000"/>
              </a:lnSpc>
              <a:spcBef>
                <a:spcPts val="0"/>
              </a:spcBef>
              <a:spcAft>
                <a:spcPts val="0"/>
              </a:spcAft>
              <a:buNone/>
            </a:pPr>
            <a:r>
              <a:rPr lang="en-US" sz="2400">
                <a:solidFill>
                  <a:srgbClr val="404040"/>
                </a:solidFill>
              </a:rPr>
              <a:t>Currently, the class is capped at 110, with 25 students pending.</a:t>
            </a:r>
            <a:endParaRPr sz="2400">
              <a:solidFill>
                <a:srgbClr val="404040"/>
              </a:solidFill>
            </a:endParaRPr>
          </a:p>
          <a:p>
            <a:pPr indent="-127000" lvl="0" marL="127000" rtl="0" algn="l">
              <a:lnSpc>
                <a:spcPct val="115000"/>
              </a:lnSpc>
              <a:spcBef>
                <a:spcPts val="0"/>
              </a:spcBef>
              <a:spcAft>
                <a:spcPts val="0"/>
              </a:spcAft>
              <a:buClr>
                <a:schemeClr val="dk1"/>
              </a:buClr>
              <a:buSzPts val="1100"/>
              <a:buFont typeface="Arial"/>
              <a:buNone/>
            </a:pPr>
            <a:r>
              <a:t/>
            </a:r>
            <a:endParaRPr sz="2400">
              <a:solidFill>
                <a:srgbClr val="0E0E0E"/>
              </a:solidFill>
            </a:endParaRPr>
          </a:p>
          <a:p>
            <a:pPr indent="0" lvl="0" marL="0" rtl="0" algn="l">
              <a:lnSpc>
                <a:spcPct val="115000"/>
              </a:lnSpc>
              <a:spcBef>
                <a:spcPts val="560"/>
              </a:spcBef>
              <a:spcAft>
                <a:spcPts val="0"/>
              </a:spcAft>
              <a:buNone/>
            </a:pPr>
            <a:r>
              <a:t/>
            </a:r>
            <a:endParaRPr sz="2400"/>
          </a:p>
        </p:txBody>
      </p:sp>
      <p:sp>
        <p:nvSpPr>
          <p:cNvPr id="174" name="Google Shape;174;p2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Enrollment: Cap, Pending Status and Criteria (cont) </a:t>
            </a:r>
            <a:endParaRPr/>
          </a:p>
        </p:txBody>
      </p:sp>
      <p:sp>
        <p:nvSpPr>
          <p:cNvPr id="181" name="Google Shape;181;p24"/>
          <p:cNvSpPr txBox="1"/>
          <p:nvPr>
            <p:ph idx="1" type="body"/>
          </p:nvPr>
        </p:nvSpPr>
        <p:spPr>
          <a:xfrm>
            <a:off x="632275" y="1008750"/>
            <a:ext cx="11205000" cy="5226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2400">
                <a:solidFill>
                  <a:srgbClr val="404040"/>
                </a:solidFill>
              </a:rPr>
              <a:t>Challenges:</a:t>
            </a:r>
            <a:endParaRPr b="1"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It’s difficult to find teaching staff due to the specialized material covered.</a:t>
            </a:r>
            <a:endParaRPr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I want to monitor the progress of projects and interact with all students.</a:t>
            </a:r>
            <a:endParaRPr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We can’t provide cloud credits for everyone.</a:t>
            </a:r>
            <a:endParaRPr sz="2400">
              <a:solidFill>
                <a:srgbClr val="404040"/>
              </a:solidFill>
            </a:endParaRPr>
          </a:p>
          <a:p>
            <a:pPr indent="-127000" lvl="0" marL="127000" rtl="0" algn="l">
              <a:lnSpc>
                <a:spcPct val="115000"/>
              </a:lnSpc>
              <a:spcBef>
                <a:spcPts val="0"/>
              </a:spcBef>
              <a:spcAft>
                <a:spcPts val="0"/>
              </a:spcAft>
              <a:buNone/>
            </a:pPr>
            <a:r>
              <a:t/>
            </a:r>
            <a:endParaRPr sz="2400">
              <a:solidFill>
                <a:srgbClr val="404040"/>
              </a:solidFill>
            </a:endParaRPr>
          </a:p>
          <a:p>
            <a:pPr indent="-127000" lvl="0" marL="127000" rtl="0" algn="l">
              <a:lnSpc>
                <a:spcPct val="115000"/>
              </a:lnSpc>
              <a:spcBef>
                <a:spcPts val="0"/>
              </a:spcBef>
              <a:spcAft>
                <a:spcPts val="0"/>
              </a:spcAft>
              <a:buNone/>
            </a:pPr>
            <a:r>
              <a:rPr b="1" lang="en-US" sz="2400">
                <a:solidFill>
                  <a:srgbClr val="404040"/>
                </a:solidFill>
              </a:rPr>
              <a:t>Considerations for Enrollment:</a:t>
            </a:r>
            <a:endParaRPr b="1"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Likelihood of the student taking the course next year.</a:t>
            </a:r>
            <a:endParaRPr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Whether the course is a program requirement.</a:t>
            </a:r>
            <a:endParaRPr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Comments in my.harvard.</a:t>
            </a:r>
            <a:endParaRPr sz="2400">
              <a:solidFill>
                <a:srgbClr val="404040"/>
              </a:solidFill>
            </a:endParaRPr>
          </a:p>
          <a:p>
            <a:pPr indent="-317500" lvl="0" marL="317500" rtl="0" algn="l">
              <a:lnSpc>
                <a:spcPct val="115000"/>
              </a:lnSpc>
              <a:spcBef>
                <a:spcPts val="0"/>
              </a:spcBef>
              <a:spcAft>
                <a:spcPts val="0"/>
              </a:spcAft>
              <a:buNone/>
            </a:pPr>
            <a:r>
              <a:t/>
            </a:r>
            <a:endParaRPr sz="2400">
              <a:solidFill>
                <a:srgbClr val="404040"/>
              </a:solidFill>
            </a:endParaRPr>
          </a:p>
          <a:p>
            <a:pPr indent="-127000" lvl="0" marL="127000" rtl="0" algn="l">
              <a:lnSpc>
                <a:spcPct val="115000"/>
              </a:lnSpc>
              <a:spcBef>
                <a:spcPts val="0"/>
              </a:spcBef>
              <a:spcAft>
                <a:spcPts val="0"/>
              </a:spcAft>
              <a:buNone/>
            </a:pPr>
            <a:r>
              <a:rPr lang="en-US" sz="2400">
                <a:solidFill>
                  <a:srgbClr val="404040"/>
                </a:solidFill>
              </a:rPr>
              <a:t>	I anticipate some students will drop the course, which will open up additional spots.</a:t>
            </a:r>
            <a:endParaRPr sz="2400">
              <a:solidFill>
                <a:srgbClr val="404040"/>
              </a:solidFill>
            </a:endParaRPr>
          </a:p>
          <a:p>
            <a:pPr indent="0" lvl="0" marL="0" rtl="0" algn="l">
              <a:lnSpc>
                <a:spcPct val="115000"/>
              </a:lnSpc>
              <a:spcBef>
                <a:spcPts val="0"/>
              </a:spcBef>
              <a:spcAft>
                <a:spcPts val="0"/>
              </a:spcAft>
              <a:buNone/>
            </a:pPr>
            <a:r>
              <a:t/>
            </a:r>
            <a:endParaRPr sz="2400">
              <a:solidFill>
                <a:srgbClr val="404040"/>
              </a:solidFill>
            </a:endParaRPr>
          </a:p>
          <a:p>
            <a:pPr indent="0" lvl="0" marL="0" rtl="0" algn="l">
              <a:lnSpc>
                <a:spcPct val="115000"/>
              </a:lnSpc>
              <a:spcBef>
                <a:spcPts val="560"/>
              </a:spcBef>
              <a:spcAft>
                <a:spcPts val="0"/>
              </a:spcAft>
              <a:buNone/>
            </a:pPr>
            <a:r>
              <a:t/>
            </a:r>
            <a:endParaRPr sz="2400">
              <a:solidFill>
                <a:srgbClr val="404040"/>
              </a:solidFill>
            </a:endParaRPr>
          </a:p>
        </p:txBody>
      </p:sp>
      <p:sp>
        <p:nvSpPr>
          <p:cNvPr id="182" name="Google Shape;182;p2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Science Series to Real World</a:t>
            </a:r>
            <a:endParaRPr/>
          </a:p>
        </p:txBody>
      </p:sp>
      <p:sp>
        <p:nvSpPr>
          <p:cNvPr id="189" name="Google Shape;189;p25"/>
          <p:cNvSpPr txBox="1"/>
          <p:nvPr>
            <p:ph idx="1" type="body"/>
          </p:nvPr>
        </p:nvSpPr>
        <p:spPr>
          <a:xfrm>
            <a:off x="645150" y="1100930"/>
            <a:ext cx="10515600" cy="5214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a:t>Data Science Series CS109 A/B</a:t>
            </a:r>
            <a:endParaRPr sz="1800"/>
          </a:p>
        </p:txBody>
      </p:sp>
      <p:grpSp>
        <p:nvGrpSpPr>
          <p:cNvPr id="190" name="Google Shape;190;p25"/>
          <p:cNvGrpSpPr/>
          <p:nvPr/>
        </p:nvGrpSpPr>
        <p:grpSpPr>
          <a:xfrm>
            <a:off x="674224" y="1780272"/>
            <a:ext cx="1824354" cy="524787"/>
            <a:chOff x="277075" y="839925"/>
            <a:chExt cx="1368300" cy="393600"/>
          </a:xfrm>
        </p:grpSpPr>
        <p:sp>
          <p:nvSpPr>
            <p:cNvPr id="191" name="Google Shape;191;p25"/>
            <p:cNvSpPr/>
            <p:nvPr/>
          </p:nvSpPr>
          <p:spPr>
            <a:xfrm>
              <a:off x="277075" y="839925"/>
              <a:ext cx="13683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25"/>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193" name="Google Shape;193;p25"/>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94" name="Google Shape;194;p25"/>
          <p:cNvGrpSpPr/>
          <p:nvPr/>
        </p:nvGrpSpPr>
        <p:grpSpPr>
          <a:xfrm>
            <a:off x="4636528" y="1780272"/>
            <a:ext cx="1824354" cy="524787"/>
            <a:chOff x="3172675" y="839925"/>
            <a:chExt cx="1368300" cy="393600"/>
          </a:xfrm>
        </p:grpSpPr>
        <p:sp>
          <p:nvSpPr>
            <p:cNvPr id="195" name="Google Shape;195;p25"/>
            <p:cNvSpPr/>
            <p:nvPr/>
          </p:nvSpPr>
          <p:spPr>
            <a:xfrm>
              <a:off x="3172675" y="839925"/>
              <a:ext cx="13683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25"/>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197" name="Google Shape;197;p25"/>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198" name="Google Shape;198;p25"/>
          <p:cNvGrpSpPr/>
          <p:nvPr/>
        </p:nvGrpSpPr>
        <p:grpSpPr>
          <a:xfrm>
            <a:off x="8598831" y="1780272"/>
            <a:ext cx="1824354" cy="524787"/>
            <a:chOff x="6068275" y="839925"/>
            <a:chExt cx="1368300" cy="393600"/>
          </a:xfrm>
        </p:grpSpPr>
        <p:sp>
          <p:nvSpPr>
            <p:cNvPr id="199" name="Google Shape;199;p25"/>
            <p:cNvSpPr/>
            <p:nvPr/>
          </p:nvSpPr>
          <p:spPr>
            <a:xfrm>
              <a:off x="6068275" y="839925"/>
              <a:ext cx="1368300" cy="393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25"/>
            <p:cNvSpPr txBox="1"/>
            <p:nvPr/>
          </p:nvSpPr>
          <p:spPr>
            <a:xfrm>
              <a:off x="6443875" y="929025"/>
              <a:ext cx="942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Results</a:t>
              </a:r>
              <a:endParaRPr b="1" sz="1900">
                <a:solidFill>
                  <a:schemeClr val="lt1"/>
                </a:solidFill>
              </a:endParaRPr>
            </a:p>
          </p:txBody>
        </p:sp>
        <p:pic>
          <p:nvPicPr>
            <p:cNvPr id="201" name="Google Shape;201;p25"/>
            <p:cNvPicPr preferRelativeResize="0"/>
            <p:nvPr/>
          </p:nvPicPr>
          <p:blipFill>
            <a:blip r:embed="rId5">
              <a:alphaModFix/>
            </a:blip>
            <a:stretch>
              <a:fillRect/>
            </a:stretch>
          </p:blipFill>
          <p:spPr>
            <a:xfrm>
              <a:off x="6170625" y="915270"/>
              <a:ext cx="273260" cy="242900"/>
            </a:xfrm>
            <a:prstGeom prst="rect">
              <a:avLst/>
            </a:prstGeom>
            <a:noFill/>
            <a:ln>
              <a:noFill/>
            </a:ln>
          </p:spPr>
        </p:pic>
      </p:grpSp>
      <p:pic>
        <p:nvPicPr>
          <p:cNvPr id="202" name="Google Shape;202;p25"/>
          <p:cNvPicPr preferRelativeResize="0"/>
          <p:nvPr/>
        </p:nvPicPr>
        <p:blipFill>
          <a:blip r:embed="rId6">
            <a:alphaModFix/>
          </a:blip>
          <a:stretch>
            <a:fillRect/>
          </a:stretch>
        </p:blipFill>
        <p:spPr>
          <a:xfrm flipH="1">
            <a:off x="1324035" y="4941567"/>
            <a:ext cx="364332" cy="364332"/>
          </a:xfrm>
          <a:prstGeom prst="rect">
            <a:avLst/>
          </a:prstGeom>
          <a:noFill/>
          <a:ln>
            <a:noFill/>
          </a:ln>
        </p:spPr>
      </p:pic>
      <p:pic>
        <p:nvPicPr>
          <p:cNvPr id="203" name="Google Shape;203;p25"/>
          <p:cNvPicPr preferRelativeResize="0"/>
          <p:nvPr/>
        </p:nvPicPr>
        <p:blipFill>
          <a:blip r:embed="rId6">
            <a:alphaModFix/>
          </a:blip>
          <a:stretch>
            <a:fillRect/>
          </a:stretch>
        </p:blipFill>
        <p:spPr>
          <a:xfrm flipH="1">
            <a:off x="5304605" y="4941567"/>
            <a:ext cx="364332" cy="364332"/>
          </a:xfrm>
          <a:prstGeom prst="rect">
            <a:avLst/>
          </a:prstGeom>
          <a:noFill/>
          <a:ln>
            <a:noFill/>
          </a:ln>
        </p:spPr>
      </p:pic>
      <p:pic>
        <p:nvPicPr>
          <p:cNvPr id="204" name="Google Shape;204;p25"/>
          <p:cNvPicPr preferRelativeResize="0"/>
          <p:nvPr/>
        </p:nvPicPr>
        <p:blipFill>
          <a:blip r:embed="rId6">
            <a:alphaModFix/>
          </a:blip>
          <a:stretch>
            <a:fillRect/>
          </a:stretch>
        </p:blipFill>
        <p:spPr>
          <a:xfrm flipH="1">
            <a:off x="9389101" y="4941567"/>
            <a:ext cx="364332" cy="364332"/>
          </a:xfrm>
          <a:prstGeom prst="rect">
            <a:avLst/>
          </a:prstGeom>
          <a:noFill/>
          <a:ln>
            <a:noFill/>
          </a:ln>
        </p:spPr>
      </p:pic>
      <p:pic>
        <p:nvPicPr>
          <p:cNvPr id="205" name="Google Shape;205;p25"/>
          <p:cNvPicPr preferRelativeResize="0"/>
          <p:nvPr/>
        </p:nvPicPr>
        <p:blipFill>
          <a:blip r:embed="rId7">
            <a:alphaModFix/>
          </a:blip>
          <a:stretch>
            <a:fillRect/>
          </a:stretch>
        </p:blipFill>
        <p:spPr>
          <a:xfrm>
            <a:off x="1264000" y="4280867"/>
            <a:ext cx="524798" cy="524798"/>
          </a:xfrm>
          <a:prstGeom prst="rect">
            <a:avLst/>
          </a:prstGeom>
          <a:noFill/>
          <a:ln>
            <a:noFill/>
          </a:ln>
        </p:spPr>
      </p:pic>
      <p:pic>
        <p:nvPicPr>
          <p:cNvPr id="206" name="Google Shape;206;p25"/>
          <p:cNvPicPr preferRelativeResize="0"/>
          <p:nvPr/>
        </p:nvPicPr>
        <p:blipFill>
          <a:blip r:embed="rId8">
            <a:alphaModFix/>
          </a:blip>
          <a:stretch>
            <a:fillRect/>
          </a:stretch>
        </p:blipFill>
        <p:spPr>
          <a:xfrm>
            <a:off x="1384767" y="3269167"/>
            <a:ext cx="283385" cy="323868"/>
          </a:xfrm>
          <a:prstGeom prst="rect">
            <a:avLst/>
          </a:prstGeom>
          <a:noFill/>
          <a:ln>
            <a:noFill/>
          </a:ln>
        </p:spPr>
      </p:pic>
      <p:pic>
        <p:nvPicPr>
          <p:cNvPr id="207" name="Google Shape;207;p25"/>
          <p:cNvPicPr preferRelativeResize="0"/>
          <p:nvPr/>
        </p:nvPicPr>
        <p:blipFill>
          <a:blip r:embed="rId7">
            <a:alphaModFix/>
          </a:blip>
          <a:stretch>
            <a:fillRect/>
          </a:stretch>
        </p:blipFill>
        <p:spPr>
          <a:xfrm>
            <a:off x="5224367" y="4280867"/>
            <a:ext cx="524798" cy="524798"/>
          </a:xfrm>
          <a:prstGeom prst="rect">
            <a:avLst/>
          </a:prstGeom>
          <a:noFill/>
          <a:ln>
            <a:noFill/>
          </a:ln>
        </p:spPr>
      </p:pic>
      <p:pic>
        <p:nvPicPr>
          <p:cNvPr id="208" name="Google Shape;208;p25"/>
          <p:cNvPicPr preferRelativeResize="0"/>
          <p:nvPr/>
        </p:nvPicPr>
        <p:blipFill>
          <a:blip r:embed="rId9">
            <a:alphaModFix/>
          </a:blip>
          <a:stretch>
            <a:fillRect/>
          </a:stretch>
        </p:blipFill>
        <p:spPr>
          <a:xfrm>
            <a:off x="4971951" y="3269167"/>
            <a:ext cx="323868" cy="323868"/>
          </a:xfrm>
          <a:prstGeom prst="rect">
            <a:avLst/>
          </a:prstGeom>
          <a:noFill/>
          <a:ln>
            <a:noFill/>
          </a:ln>
        </p:spPr>
      </p:pic>
      <p:pic>
        <p:nvPicPr>
          <p:cNvPr id="209" name="Google Shape;209;p25"/>
          <p:cNvPicPr preferRelativeResize="0"/>
          <p:nvPr/>
        </p:nvPicPr>
        <p:blipFill>
          <a:blip r:embed="rId9">
            <a:alphaModFix/>
          </a:blip>
          <a:stretch>
            <a:fillRect/>
          </a:stretch>
        </p:blipFill>
        <p:spPr>
          <a:xfrm>
            <a:off x="5295818" y="3269167"/>
            <a:ext cx="323868" cy="323868"/>
          </a:xfrm>
          <a:prstGeom prst="rect">
            <a:avLst/>
          </a:prstGeom>
          <a:noFill/>
          <a:ln>
            <a:noFill/>
          </a:ln>
        </p:spPr>
      </p:pic>
      <p:pic>
        <p:nvPicPr>
          <p:cNvPr id="210" name="Google Shape;210;p25"/>
          <p:cNvPicPr preferRelativeResize="0"/>
          <p:nvPr/>
        </p:nvPicPr>
        <p:blipFill>
          <a:blip r:embed="rId9">
            <a:alphaModFix/>
          </a:blip>
          <a:stretch>
            <a:fillRect/>
          </a:stretch>
        </p:blipFill>
        <p:spPr>
          <a:xfrm>
            <a:off x="5619684" y="3269167"/>
            <a:ext cx="323868" cy="323868"/>
          </a:xfrm>
          <a:prstGeom prst="rect">
            <a:avLst/>
          </a:prstGeom>
          <a:noFill/>
          <a:ln>
            <a:noFill/>
          </a:ln>
        </p:spPr>
      </p:pic>
      <p:pic>
        <p:nvPicPr>
          <p:cNvPr id="211" name="Google Shape;211;p25"/>
          <p:cNvPicPr preferRelativeResize="0"/>
          <p:nvPr/>
        </p:nvPicPr>
        <p:blipFill>
          <a:blip r:embed="rId7">
            <a:alphaModFix/>
          </a:blip>
          <a:stretch>
            <a:fillRect/>
          </a:stretch>
        </p:blipFill>
        <p:spPr>
          <a:xfrm>
            <a:off x="9308867" y="4280867"/>
            <a:ext cx="524798" cy="524798"/>
          </a:xfrm>
          <a:prstGeom prst="rect">
            <a:avLst/>
          </a:prstGeom>
          <a:noFill/>
          <a:ln>
            <a:noFill/>
          </a:ln>
        </p:spPr>
      </p:pic>
      <p:pic>
        <p:nvPicPr>
          <p:cNvPr id="212" name="Google Shape;212;p25"/>
          <p:cNvPicPr preferRelativeResize="0"/>
          <p:nvPr/>
        </p:nvPicPr>
        <p:blipFill>
          <a:blip r:embed="rId10">
            <a:alphaModFix/>
          </a:blip>
          <a:stretch>
            <a:fillRect/>
          </a:stretch>
        </p:blipFill>
        <p:spPr>
          <a:xfrm>
            <a:off x="9389100" y="3269161"/>
            <a:ext cx="364346" cy="323868"/>
          </a:xfrm>
          <a:prstGeom prst="rect">
            <a:avLst/>
          </a:prstGeom>
          <a:noFill/>
          <a:ln>
            <a:noFill/>
          </a:ln>
        </p:spPr>
      </p:pic>
      <p:sp>
        <p:nvSpPr>
          <p:cNvPr id="213" name="Google Shape;213;p25"/>
          <p:cNvSpPr txBox="1"/>
          <p:nvPr/>
        </p:nvSpPr>
        <p:spPr>
          <a:xfrm>
            <a:off x="1264000" y="6091925"/>
            <a:ext cx="9483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600">
                <a:solidFill>
                  <a:srgbClr val="3F3F3F"/>
                </a:solidFill>
              </a:rPr>
              <a:t>Single developer on one computer. Projects are individual to 2-3 member team.</a:t>
            </a:r>
            <a:endParaRPr b="1" sz="1600">
              <a:solidFill>
                <a:srgbClr val="3F3F3F"/>
              </a:solidFill>
            </a:endParaRPr>
          </a:p>
        </p:txBody>
      </p:sp>
      <p:sp>
        <p:nvSpPr>
          <p:cNvPr id="214" name="Google Shape;214;p25"/>
          <p:cNvSpPr/>
          <p:nvPr/>
        </p:nvSpPr>
        <p:spPr>
          <a:xfrm rot="5400000">
            <a:off x="5888867" y="565567"/>
            <a:ext cx="273900" cy="10494300"/>
          </a:xfrm>
          <a:prstGeom prst="rightBrace">
            <a:avLst>
              <a:gd fmla="val 50000" name="adj1"/>
              <a:gd fmla="val 50000" name="adj2"/>
            </a:avLst>
          </a:prstGeom>
          <a:noFill/>
          <a:ln cap="flat" cmpd="sng" w="28575">
            <a:solidFill>
              <a:srgbClr val="B7B7B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15" name="Google Shape;215;p25"/>
          <p:cNvCxnSpPr>
            <a:stCxn id="205" idx="0"/>
            <a:endCxn id="206" idx="2"/>
          </p:cNvCxnSpPr>
          <p:nvPr/>
        </p:nvCxnSpPr>
        <p:spPr>
          <a:xfrm rot="10800000">
            <a:off x="1526399" y="3592967"/>
            <a:ext cx="0" cy="687900"/>
          </a:xfrm>
          <a:prstGeom prst="straightConnector1">
            <a:avLst/>
          </a:prstGeom>
          <a:noFill/>
          <a:ln cap="flat" cmpd="sng" w="19050">
            <a:solidFill>
              <a:srgbClr val="CCCCCC"/>
            </a:solidFill>
            <a:prstDash val="solid"/>
            <a:round/>
            <a:headEnd len="med" w="med" type="none"/>
            <a:tailEnd len="med" w="med" type="none"/>
          </a:ln>
        </p:spPr>
      </p:cxnSp>
      <p:cxnSp>
        <p:nvCxnSpPr>
          <p:cNvPr id="216" name="Google Shape;216;p25"/>
          <p:cNvCxnSpPr>
            <a:stCxn id="207" idx="0"/>
            <a:endCxn id="208" idx="2"/>
          </p:cNvCxnSpPr>
          <p:nvPr/>
        </p:nvCxnSpPr>
        <p:spPr>
          <a:xfrm rot="10800000">
            <a:off x="5133965" y="3592967"/>
            <a:ext cx="352800" cy="687900"/>
          </a:xfrm>
          <a:prstGeom prst="straightConnector1">
            <a:avLst/>
          </a:prstGeom>
          <a:noFill/>
          <a:ln cap="flat" cmpd="sng" w="19050">
            <a:solidFill>
              <a:srgbClr val="CCCCCC"/>
            </a:solidFill>
            <a:prstDash val="solid"/>
            <a:round/>
            <a:headEnd len="med" w="med" type="none"/>
            <a:tailEnd len="med" w="med" type="none"/>
          </a:ln>
        </p:spPr>
      </p:cxnSp>
      <p:cxnSp>
        <p:nvCxnSpPr>
          <p:cNvPr id="217" name="Google Shape;217;p25"/>
          <p:cNvCxnSpPr>
            <a:stCxn id="207" idx="0"/>
            <a:endCxn id="209" idx="2"/>
          </p:cNvCxnSpPr>
          <p:nvPr/>
        </p:nvCxnSpPr>
        <p:spPr>
          <a:xfrm rot="10800000">
            <a:off x="5457665" y="3592967"/>
            <a:ext cx="29100" cy="687900"/>
          </a:xfrm>
          <a:prstGeom prst="straightConnector1">
            <a:avLst/>
          </a:prstGeom>
          <a:noFill/>
          <a:ln cap="flat" cmpd="sng" w="19050">
            <a:solidFill>
              <a:srgbClr val="CCCCCC"/>
            </a:solidFill>
            <a:prstDash val="solid"/>
            <a:round/>
            <a:headEnd len="med" w="med" type="none"/>
            <a:tailEnd len="med" w="med" type="none"/>
          </a:ln>
        </p:spPr>
      </p:cxnSp>
      <p:cxnSp>
        <p:nvCxnSpPr>
          <p:cNvPr id="218" name="Google Shape;218;p25"/>
          <p:cNvCxnSpPr>
            <a:stCxn id="207" idx="0"/>
            <a:endCxn id="210" idx="2"/>
          </p:cNvCxnSpPr>
          <p:nvPr/>
        </p:nvCxnSpPr>
        <p:spPr>
          <a:xfrm flipH="1" rot="10800000">
            <a:off x="5486765" y="3592967"/>
            <a:ext cx="294900" cy="687900"/>
          </a:xfrm>
          <a:prstGeom prst="straightConnector1">
            <a:avLst/>
          </a:prstGeom>
          <a:noFill/>
          <a:ln cap="flat" cmpd="sng" w="19050">
            <a:solidFill>
              <a:srgbClr val="CCCCCC"/>
            </a:solidFill>
            <a:prstDash val="solid"/>
            <a:round/>
            <a:headEnd len="med" w="med" type="none"/>
            <a:tailEnd len="med" w="med" type="none"/>
          </a:ln>
        </p:spPr>
      </p:cxnSp>
      <p:cxnSp>
        <p:nvCxnSpPr>
          <p:cNvPr id="219" name="Google Shape;219;p25"/>
          <p:cNvCxnSpPr>
            <a:stCxn id="211" idx="0"/>
            <a:endCxn id="212" idx="2"/>
          </p:cNvCxnSpPr>
          <p:nvPr/>
        </p:nvCxnSpPr>
        <p:spPr>
          <a:xfrm rot="10800000">
            <a:off x="9571265" y="3592967"/>
            <a:ext cx="0" cy="687900"/>
          </a:xfrm>
          <a:prstGeom prst="straightConnector1">
            <a:avLst/>
          </a:prstGeom>
          <a:noFill/>
          <a:ln cap="flat" cmpd="sng" w="19050">
            <a:solidFill>
              <a:srgbClr val="CCCCCC"/>
            </a:solidFill>
            <a:prstDash val="solid"/>
            <a:round/>
            <a:headEnd len="med" w="med" type="none"/>
            <a:tailEnd len="med" w="med" type="none"/>
          </a:ln>
        </p:spPr>
      </p:cxnSp>
      <p:sp>
        <p:nvSpPr>
          <p:cNvPr id="220" name="Google Shape;220;p25"/>
          <p:cNvSpPr/>
          <p:nvPr/>
        </p:nvSpPr>
        <p:spPr>
          <a:xfrm>
            <a:off x="1384667" y="26501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25"/>
          <p:cNvSpPr/>
          <p:nvPr/>
        </p:nvSpPr>
        <p:spPr>
          <a:xfrm>
            <a:off x="5344967" y="26501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25"/>
          <p:cNvSpPr/>
          <p:nvPr/>
        </p:nvSpPr>
        <p:spPr>
          <a:xfrm>
            <a:off x="9429467" y="26501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 name="Google Shape;223;p25"/>
          <p:cNvSpPr txBox="1"/>
          <p:nvPr/>
        </p:nvSpPr>
        <p:spPr>
          <a:xfrm>
            <a:off x="1688367" y="3455200"/>
            <a:ext cx="1581600" cy="8466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Collection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Preparation</a:t>
            </a:r>
            <a:endParaRPr b="1" sz="1300"/>
          </a:p>
        </p:txBody>
      </p:sp>
      <p:sp>
        <p:nvSpPr>
          <p:cNvPr id="224" name="Google Shape;224;p25"/>
          <p:cNvSpPr txBox="1"/>
          <p:nvPr/>
        </p:nvSpPr>
        <p:spPr>
          <a:xfrm>
            <a:off x="5892800" y="3455200"/>
            <a:ext cx="1939500" cy="10467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Experimentation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Training</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Evaluation</a:t>
            </a:r>
            <a:endParaRPr b="1" sz="1300">
              <a:solidFill>
                <a:srgbClr val="434343"/>
              </a:solidFill>
            </a:endParaRPr>
          </a:p>
        </p:txBody>
      </p:sp>
      <p:sp>
        <p:nvSpPr>
          <p:cNvPr id="225" name="Google Shape;225;p25"/>
          <p:cNvSpPr txBox="1"/>
          <p:nvPr/>
        </p:nvSpPr>
        <p:spPr>
          <a:xfrm>
            <a:off x="9741933" y="3403267"/>
            <a:ext cx="1939500" cy="10467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Blogs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Reports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Presentations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BI Dashboards</a:t>
            </a:r>
            <a:endParaRPr b="1" sz="1300">
              <a:solidFill>
                <a:srgbClr val="434343"/>
              </a:solidFill>
            </a:endParaRPr>
          </a:p>
        </p:txBody>
      </p:sp>
      <p:sp>
        <p:nvSpPr>
          <p:cNvPr id="226" name="Google Shape;226;p25"/>
          <p:cNvSpPr/>
          <p:nvPr/>
        </p:nvSpPr>
        <p:spPr>
          <a:xfrm>
            <a:off x="3013367" y="19445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p25"/>
          <p:cNvSpPr/>
          <p:nvPr/>
        </p:nvSpPr>
        <p:spPr>
          <a:xfrm>
            <a:off x="7064367" y="19445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 name="Google Shape;228;p2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Science Series to Real World</a:t>
            </a:r>
            <a:endParaRPr/>
          </a:p>
        </p:txBody>
      </p:sp>
      <p:sp>
        <p:nvSpPr>
          <p:cNvPr id="235" name="Google Shape;235;p26"/>
          <p:cNvSpPr txBox="1"/>
          <p:nvPr>
            <p:ph idx="1" type="body"/>
          </p:nvPr>
        </p:nvSpPr>
        <p:spPr>
          <a:xfrm>
            <a:off x="645150" y="948530"/>
            <a:ext cx="10515600" cy="5214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a:t>Real World</a:t>
            </a:r>
            <a:endParaRPr sz="1800"/>
          </a:p>
        </p:txBody>
      </p:sp>
      <p:grpSp>
        <p:nvGrpSpPr>
          <p:cNvPr id="236" name="Google Shape;236;p26"/>
          <p:cNvGrpSpPr/>
          <p:nvPr/>
        </p:nvGrpSpPr>
        <p:grpSpPr>
          <a:xfrm>
            <a:off x="775824" y="1551672"/>
            <a:ext cx="1824354" cy="524787"/>
            <a:chOff x="277075" y="839925"/>
            <a:chExt cx="1368300" cy="393600"/>
          </a:xfrm>
        </p:grpSpPr>
        <p:sp>
          <p:nvSpPr>
            <p:cNvPr id="237" name="Google Shape;237;p26"/>
            <p:cNvSpPr/>
            <p:nvPr/>
          </p:nvSpPr>
          <p:spPr>
            <a:xfrm>
              <a:off x="277075" y="839925"/>
              <a:ext cx="13683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p26"/>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239" name="Google Shape;239;p26"/>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240" name="Google Shape;240;p26"/>
          <p:cNvGrpSpPr/>
          <p:nvPr/>
        </p:nvGrpSpPr>
        <p:grpSpPr>
          <a:xfrm>
            <a:off x="4636528" y="1551672"/>
            <a:ext cx="1824354" cy="524787"/>
            <a:chOff x="3172675" y="839925"/>
            <a:chExt cx="1368300" cy="393600"/>
          </a:xfrm>
        </p:grpSpPr>
        <p:sp>
          <p:nvSpPr>
            <p:cNvPr id="241" name="Google Shape;241;p26"/>
            <p:cNvSpPr/>
            <p:nvPr/>
          </p:nvSpPr>
          <p:spPr>
            <a:xfrm>
              <a:off x="3172675" y="839925"/>
              <a:ext cx="13683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26"/>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243" name="Google Shape;243;p26"/>
            <p:cNvPicPr preferRelativeResize="0"/>
            <p:nvPr/>
          </p:nvPicPr>
          <p:blipFill>
            <a:blip r:embed="rId4">
              <a:alphaModFix/>
            </a:blip>
            <a:stretch>
              <a:fillRect/>
            </a:stretch>
          </p:blipFill>
          <p:spPr>
            <a:xfrm>
              <a:off x="3224176" y="915275"/>
              <a:ext cx="242900" cy="242900"/>
            </a:xfrm>
            <a:prstGeom prst="rect">
              <a:avLst/>
            </a:prstGeom>
            <a:noFill/>
            <a:ln>
              <a:noFill/>
            </a:ln>
          </p:spPr>
        </p:pic>
      </p:grpSp>
      <p:pic>
        <p:nvPicPr>
          <p:cNvPr id="244" name="Google Shape;244;p26"/>
          <p:cNvPicPr preferRelativeResize="0"/>
          <p:nvPr/>
        </p:nvPicPr>
        <p:blipFill>
          <a:blip r:embed="rId5">
            <a:alphaModFix/>
          </a:blip>
          <a:stretch>
            <a:fillRect/>
          </a:stretch>
        </p:blipFill>
        <p:spPr>
          <a:xfrm flipH="1">
            <a:off x="676967" y="5197867"/>
            <a:ext cx="283400" cy="283400"/>
          </a:xfrm>
          <a:prstGeom prst="rect">
            <a:avLst/>
          </a:prstGeom>
          <a:noFill/>
          <a:ln>
            <a:noFill/>
          </a:ln>
        </p:spPr>
      </p:pic>
      <p:pic>
        <p:nvPicPr>
          <p:cNvPr id="245" name="Google Shape;245;p26"/>
          <p:cNvPicPr preferRelativeResize="0"/>
          <p:nvPr/>
        </p:nvPicPr>
        <p:blipFill>
          <a:blip r:embed="rId6">
            <a:alphaModFix/>
          </a:blip>
          <a:stretch>
            <a:fillRect/>
          </a:stretch>
        </p:blipFill>
        <p:spPr>
          <a:xfrm>
            <a:off x="656733" y="4642767"/>
            <a:ext cx="323868" cy="323868"/>
          </a:xfrm>
          <a:prstGeom prst="rect">
            <a:avLst/>
          </a:prstGeom>
          <a:noFill/>
          <a:ln>
            <a:noFill/>
          </a:ln>
        </p:spPr>
      </p:pic>
      <p:pic>
        <p:nvPicPr>
          <p:cNvPr id="246" name="Google Shape;246;p26"/>
          <p:cNvPicPr preferRelativeResize="0"/>
          <p:nvPr/>
        </p:nvPicPr>
        <p:blipFill>
          <a:blip r:embed="rId7">
            <a:alphaModFix/>
          </a:blip>
          <a:stretch>
            <a:fillRect/>
          </a:stretch>
        </p:blipFill>
        <p:spPr>
          <a:xfrm>
            <a:off x="1046267" y="4088600"/>
            <a:ext cx="239772" cy="273999"/>
          </a:xfrm>
          <a:prstGeom prst="rect">
            <a:avLst/>
          </a:prstGeom>
          <a:noFill/>
          <a:ln>
            <a:noFill/>
          </a:ln>
        </p:spPr>
      </p:pic>
      <p:pic>
        <p:nvPicPr>
          <p:cNvPr id="247" name="Google Shape;247;p26"/>
          <p:cNvPicPr preferRelativeResize="0"/>
          <p:nvPr/>
        </p:nvPicPr>
        <p:blipFill>
          <a:blip r:embed="rId8">
            <a:alphaModFix/>
          </a:blip>
          <a:stretch>
            <a:fillRect/>
          </a:stretch>
        </p:blipFill>
        <p:spPr>
          <a:xfrm>
            <a:off x="4453718" y="4163383"/>
            <a:ext cx="323868" cy="323868"/>
          </a:xfrm>
          <a:prstGeom prst="rect">
            <a:avLst/>
          </a:prstGeom>
          <a:noFill/>
          <a:ln>
            <a:noFill/>
          </a:ln>
        </p:spPr>
      </p:pic>
      <p:pic>
        <p:nvPicPr>
          <p:cNvPr id="248" name="Google Shape;248;p26"/>
          <p:cNvPicPr preferRelativeResize="0"/>
          <p:nvPr/>
        </p:nvPicPr>
        <p:blipFill>
          <a:blip r:embed="rId8">
            <a:alphaModFix/>
          </a:blip>
          <a:stretch>
            <a:fillRect/>
          </a:stretch>
        </p:blipFill>
        <p:spPr>
          <a:xfrm>
            <a:off x="4777584" y="4163383"/>
            <a:ext cx="323868" cy="323868"/>
          </a:xfrm>
          <a:prstGeom prst="rect">
            <a:avLst/>
          </a:prstGeom>
          <a:noFill/>
          <a:ln>
            <a:noFill/>
          </a:ln>
        </p:spPr>
      </p:pic>
      <p:sp>
        <p:nvSpPr>
          <p:cNvPr id="249" name="Google Shape;249;p26"/>
          <p:cNvSpPr txBox="1"/>
          <p:nvPr/>
        </p:nvSpPr>
        <p:spPr>
          <a:xfrm>
            <a:off x="550200" y="5990325"/>
            <a:ext cx="106176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600">
                <a:solidFill>
                  <a:srgbClr val="3F3F3F"/>
                </a:solidFill>
              </a:rPr>
              <a:t>Team of developers on single/ multi node clusters on a Cloud Platform. Projects are 5+ member teams</a:t>
            </a:r>
            <a:endParaRPr b="1" sz="1600">
              <a:solidFill>
                <a:srgbClr val="3F3F3F"/>
              </a:solidFill>
            </a:endParaRPr>
          </a:p>
        </p:txBody>
      </p:sp>
      <p:sp>
        <p:nvSpPr>
          <p:cNvPr id="250" name="Google Shape;250;p26"/>
          <p:cNvSpPr/>
          <p:nvPr/>
        </p:nvSpPr>
        <p:spPr>
          <a:xfrm rot="5400000">
            <a:off x="5722050" y="402325"/>
            <a:ext cx="273900" cy="10617600"/>
          </a:xfrm>
          <a:prstGeom prst="rightBrace">
            <a:avLst>
              <a:gd fmla="val 50000" name="adj1"/>
              <a:gd fmla="val 50000" name="adj2"/>
            </a:avLst>
          </a:prstGeom>
          <a:noFill/>
          <a:ln cap="flat" cmpd="sng" w="28575">
            <a:solidFill>
              <a:srgbClr val="B7B7B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51" name="Google Shape;251;p26"/>
          <p:cNvCxnSpPr>
            <a:stCxn id="245" idx="0"/>
            <a:endCxn id="246" idx="2"/>
          </p:cNvCxnSpPr>
          <p:nvPr/>
        </p:nvCxnSpPr>
        <p:spPr>
          <a:xfrm flipH="1" rot="10800000">
            <a:off x="818667" y="4362567"/>
            <a:ext cx="347400" cy="280200"/>
          </a:xfrm>
          <a:prstGeom prst="straightConnector1">
            <a:avLst/>
          </a:prstGeom>
          <a:noFill/>
          <a:ln cap="flat" cmpd="sng" w="9525">
            <a:solidFill>
              <a:srgbClr val="CCCCCC"/>
            </a:solidFill>
            <a:prstDash val="solid"/>
            <a:round/>
            <a:headEnd len="med" w="med" type="none"/>
            <a:tailEnd len="med" w="med" type="none"/>
          </a:ln>
        </p:spPr>
      </p:cxnSp>
      <p:sp>
        <p:nvSpPr>
          <p:cNvPr id="252" name="Google Shape;252;p26"/>
          <p:cNvSpPr/>
          <p:nvPr/>
        </p:nvSpPr>
        <p:spPr>
          <a:xfrm>
            <a:off x="1559650" y="23199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p26"/>
          <p:cNvSpPr/>
          <p:nvPr/>
        </p:nvSpPr>
        <p:spPr>
          <a:xfrm>
            <a:off x="5344967" y="23199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 name="Google Shape;254;p26"/>
          <p:cNvSpPr/>
          <p:nvPr/>
        </p:nvSpPr>
        <p:spPr>
          <a:xfrm>
            <a:off x="9734267" y="23199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p26"/>
          <p:cNvSpPr txBox="1"/>
          <p:nvPr/>
        </p:nvSpPr>
        <p:spPr>
          <a:xfrm>
            <a:off x="1891567" y="2413800"/>
            <a:ext cx="1939500" cy="12468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Distributed</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Collection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Preparation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Recombine</a:t>
            </a:r>
            <a:endParaRPr b="1" sz="1300">
              <a:solidFill>
                <a:srgbClr val="434343"/>
              </a:solidFill>
            </a:endParaRPr>
          </a:p>
        </p:txBody>
      </p:sp>
      <p:sp>
        <p:nvSpPr>
          <p:cNvPr id="256" name="Google Shape;256;p26"/>
          <p:cNvSpPr/>
          <p:nvPr/>
        </p:nvSpPr>
        <p:spPr>
          <a:xfrm>
            <a:off x="3013367" y="17159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p26"/>
          <p:cNvSpPr/>
          <p:nvPr/>
        </p:nvSpPr>
        <p:spPr>
          <a:xfrm>
            <a:off x="7216767" y="17159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8" name="Google Shape;258;p26"/>
          <p:cNvGrpSpPr/>
          <p:nvPr/>
        </p:nvGrpSpPr>
        <p:grpSpPr>
          <a:xfrm>
            <a:off x="8963664" y="1501905"/>
            <a:ext cx="1824354" cy="524787"/>
            <a:chOff x="6068275" y="839925"/>
            <a:chExt cx="1368300" cy="393600"/>
          </a:xfrm>
        </p:grpSpPr>
        <p:grpSp>
          <p:nvGrpSpPr>
            <p:cNvPr id="259" name="Google Shape;259;p26"/>
            <p:cNvGrpSpPr/>
            <p:nvPr/>
          </p:nvGrpSpPr>
          <p:grpSpPr>
            <a:xfrm>
              <a:off x="6068275" y="839925"/>
              <a:ext cx="1368300" cy="393600"/>
              <a:chOff x="6068275" y="839925"/>
              <a:chExt cx="1368300" cy="393600"/>
            </a:xfrm>
          </p:grpSpPr>
          <p:sp>
            <p:nvSpPr>
              <p:cNvPr id="260" name="Google Shape;260;p26"/>
              <p:cNvSpPr/>
              <p:nvPr/>
            </p:nvSpPr>
            <p:spPr>
              <a:xfrm>
                <a:off x="6068275" y="839925"/>
                <a:ext cx="1368300" cy="393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26"/>
              <p:cNvSpPr txBox="1"/>
              <p:nvPr/>
            </p:nvSpPr>
            <p:spPr>
              <a:xfrm>
                <a:off x="6443875" y="929025"/>
                <a:ext cx="931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Apps</a:t>
                </a:r>
                <a:endParaRPr b="1" sz="1900">
                  <a:solidFill>
                    <a:schemeClr val="lt1"/>
                  </a:solidFill>
                </a:endParaRPr>
              </a:p>
            </p:txBody>
          </p:sp>
        </p:grpSp>
        <p:pic>
          <p:nvPicPr>
            <p:cNvPr id="262" name="Google Shape;262;p26"/>
            <p:cNvPicPr preferRelativeResize="0"/>
            <p:nvPr/>
          </p:nvPicPr>
          <p:blipFill>
            <a:blip r:embed="rId9">
              <a:alphaModFix/>
            </a:blip>
            <a:stretch>
              <a:fillRect/>
            </a:stretch>
          </p:blipFill>
          <p:spPr>
            <a:xfrm>
              <a:off x="6163550" y="915275"/>
              <a:ext cx="242900" cy="242900"/>
            </a:xfrm>
            <a:prstGeom prst="rect">
              <a:avLst/>
            </a:prstGeom>
            <a:noFill/>
            <a:ln>
              <a:noFill/>
            </a:ln>
          </p:spPr>
        </p:pic>
      </p:grpSp>
      <p:pic>
        <p:nvPicPr>
          <p:cNvPr id="263" name="Google Shape;263;p26"/>
          <p:cNvPicPr preferRelativeResize="0"/>
          <p:nvPr/>
        </p:nvPicPr>
        <p:blipFill>
          <a:blip r:embed="rId5">
            <a:alphaModFix/>
          </a:blip>
          <a:stretch>
            <a:fillRect/>
          </a:stretch>
        </p:blipFill>
        <p:spPr>
          <a:xfrm flipH="1">
            <a:off x="1283101" y="5197867"/>
            <a:ext cx="283400" cy="283400"/>
          </a:xfrm>
          <a:prstGeom prst="rect">
            <a:avLst/>
          </a:prstGeom>
          <a:noFill/>
          <a:ln>
            <a:noFill/>
          </a:ln>
        </p:spPr>
      </p:pic>
      <p:pic>
        <p:nvPicPr>
          <p:cNvPr id="264" name="Google Shape;264;p26"/>
          <p:cNvPicPr preferRelativeResize="0"/>
          <p:nvPr/>
        </p:nvPicPr>
        <p:blipFill>
          <a:blip r:embed="rId5">
            <a:alphaModFix/>
          </a:blip>
          <a:stretch>
            <a:fillRect/>
          </a:stretch>
        </p:blipFill>
        <p:spPr>
          <a:xfrm flipH="1">
            <a:off x="2174067" y="5197867"/>
            <a:ext cx="283400" cy="283400"/>
          </a:xfrm>
          <a:prstGeom prst="rect">
            <a:avLst/>
          </a:prstGeom>
          <a:noFill/>
          <a:ln>
            <a:noFill/>
          </a:ln>
        </p:spPr>
      </p:pic>
      <p:pic>
        <p:nvPicPr>
          <p:cNvPr id="265" name="Google Shape;265;p26"/>
          <p:cNvPicPr preferRelativeResize="0"/>
          <p:nvPr/>
        </p:nvPicPr>
        <p:blipFill>
          <a:blip r:embed="rId10">
            <a:alphaModFix/>
          </a:blip>
          <a:stretch>
            <a:fillRect/>
          </a:stretch>
        </p:blipFill>
        <p:spPr>
          <a:xfrm>
            <a:off x="1869000" y="4684817"/>
            <a:ext cx="239767" cy="239767"/>
          </a:xfrm>
          <a:prstGeom prst="rect">
            <a:avLst/>
          </a:prstGeom>
          <a:noFill/>
          <a:ln>
            <a:noFill/>
          </a:ln>
        </p:spPr>
      </p:pic>
      <p:pic>
        <p:nvPicPr>
          <p:cNvPr id="266" name="Google Shape;266;p26"/>
          <p:cNvPicPr preferRelativeResize="0"/>
          <p:nvPr/>
        </p:nvPicPr>
        <p:blipFill>
          <a:blip r:embed="rId6">
            <a:alphaModFix/>
          </a:blip>
          <a:stretch>
            <a:fillRect/>
          </a:stretch>
        </p:blipFill>
        <p:spPr>
          <a:xfrm>
            <a:off x="1262867" y="4642767"/>
            <a:ext cx="323868" cy="323868"/>
          </a:xfrm>
          <a:prstGeom prst="rect">
            <a:avLst/>
          </a:prstGeom>
          <a:noFill/>
          <a:ln>
            <a:noFill/>
          </a:ln>
        </p:spPr>
      </p:pic>
      <p:cxnSp>
        <p:nvCxnSpPr>
          <p:cNvPr id="267" name="Google Shape;267;p26"/>
          <p:cNvCxnSpPr>
            <a:stCxn id="266" idx="0"/>
            <a:endCxn id="246" idx="2"/>
          </p:cNvCxnSpPr>
          <p:nvPr/>
        </p:nvCxnSpPr>
        <p:spPr>
          <a:xfrm rot="10800000">
            <a:off x="1166201" y="4362567"/>
            <a:ext cx="258600" cy="280200"/>
          </a:xfrm>
          <a:prstGeom prst="straightConnector1">
            <a:avLst/>
          </a:prstGeom>
          <a:noFill/>
          <a:ln cap="flat" cmpd="sng" w="9525">
            <a:solidFill>
              <a:srgbClr val="CCCCCC"/>
            </a:solidFill>
            <a:prstDash val="solid"/>
            <a:round/>
            <a:headEnd len="med" w="med" type="none"/>
            <a:tailEnd len="med" w="med" type="none"/>
          </a:ln>
        </p:spPr>
      </p:cxnSp>
      <p:pic>
        <p:nvPicPr>
          <p:cNvPr id="268" name="Google Shape;268;p26"/>
          <p:cNvPicPr preferRelativeResize="0"/>
          <p:nvPr/>
        </p:nvPicPr>
        <p:blipFill>
          <a:blip r:embed="rId10">
            <a:alphaModFix/>
          </a:blip>
          <a:stretch>
            <a:fillRect/>
          </a:stretch>
        </p:blipFill>
        <p:spPr>
          <a:xfrm>
            <a:off x="2217700" y="4684817"/>
            <a:ext cx="239767" cy="239767"/>
          </a:xfrm>
          <a:prstGeom prst="rect">
            <a:avLst/>
          </a:prstGeom>
          <a:noFill/>
          <a:ln>
            <a:noFill/>
          </a:ln>
        </p:spPr>
      </p:pic>
      <p:pic>
        <p:nvPicPr>
          <p:cNvPr id="269" name="Google Shape;269;p26"/>
          <p:cNvPicPr preferRelativeResize="0"/>
          <p:nvPr/>
        </p:nvPicPr>
        <p:blipFill>
          <a:blip r:embed="rId10">
            <a:alphaModFix/>
          </a:blip>
          <a:stretch>
            <a:fillRect/>
          </a:stretch>
        </p:blipFill>
        <p:spPr>
          <a:xfrm>
            <a:off x="2618100" y="4684817"/>
            <a:ext cx="239767" cy="239767"/>
          </a:xfrm>
          <a:prstGeom prst="rect">
            <a:avLst/>
          </a:prstGeom>
          <a:noFill/>
          <a:ln>
            <a:noFill/>
          </a:ln>
        </p:spPr>
      </p:pic>
      <p:pic>
        <p:nvPicPr>
          <p:cNvPr id="270" name="Google Shape;270;p26"/>
          <p:cNvPicPr preferRelativeResize="0"/>
          <p:nvPr/>
        </p:nvPicPr>
        <p:blipFill>
          <a:blip r:embed="rId7">
            <a:alphaModFix/>
          </a:blip>
          <a:stretch>
            <a:fillRect/>
          </a:stretch>
        </p:blipFill>
        <p:spPr>
          <a:xfrm>
            <a:off x="2217700" y="4086917"/>
            <a:ext cx="239772" cy="273999"/>
          </a:xfrm>
          <a:prstGeom prst="rect">
            <a:avLst/>
          </a:prstGeom>
          <a:noFill/>
          <a:ln>
            <a:noFill/>
          </a:ln>
        </p:spPr>
      </p:pic>
      <p:cxnSp>
        <p:nvCxnSpPr>
          <p:cNvPr id="271" name="Google Shape;271;p26"/>
          <p:cNvCxnSpPr>
            <a:stCxn id="265" idx="0"/>
            <a:endCxn id="270" idx="2"/>
          </p:cNvCxnSpPr>
          <p:nvPr/>
        </p:nvCxnSpPr>
        <p:spPr>
          <a:xfrm flipH="1" rot="10800000">
            <a:off x="1988884" y="4360817"/>
            <a:ext cx="348600" cy="324000"/>
          </a:xfrm>
          <a:prstGeom prst="straightConnector1">
            <a:avLst/>
          </a:prstGeom>
          <a:noFill/>
          <a:ln cap="flat" cmpd="sng" w="9525">
            <a:solidFill>
              <a:srgbClr val="CCCCCC"/>
            </a:solidFill>
            <a:prstDash val="solid"/>
            <a:round/>
            <a:headEnd len="med" w="med" type="none"/>
            <a:tailEnd len="med" w="med" type="none"/>
          </a:ln>
        </p:spPr>
      </p:cxnSp>
      <p:cxnSp>
        <p:nvCxnSpPr>
          <p:cNvPr id="272" name="Google Shape;272;p26"/>
          <p:cNvCxnSpPr>
            <a:stCxn id="268" idx="0"/>
            <a:endCxn id="270" idx="2"/>
          </p:cNvCxnSpPr>
          <p:nvPr/>
        </p:nvCxnSpPr>
        <p:spPr>
          <a:xfrm rot="10800000">
            <a:off x="2337584" y="4360817"/>
            <a:ext cx="0" cy="324000"/>
          </a:xfrm>
          <a:prstGeom prst="straightConnector1">
            <a:avLst/>
          </a:prstGeom>
          <a:noFill/>
          <a:ln cap="flat" cmpd="sng" w="9525">
            <a:solidFill>
              <a:srgbClr val="CCCCCC"/>
            </a:solidFill>
            <a:prstDash val="solid"/>
            <a:round/>
            <a:headEnd len="med" w="med" type="none"/>
            <a:tailEnd len="med" w="med" type="none"/>
          </a:ln>
        </p:spPr>
      </p:cxnSp>
      <p:cxnSp>
        <p:nvCxnSpPr>
          <p:cNvPr id="273" name="Google Shape;273;p26"/>
          <p:cNvCxnSpPr>
            <a:stCxn id="269" idx="0"/>
            <a:endCxn id="270" idx="2"/>
          </p:cNvCxnSpPr>
          <p:nvPr/>
        </p:nvCxnSpPr>
        <p:spPr>
          <a:xfrm rot="10800000">
            <a:off x="2337484" y="4360817"/>
            <a:ext cx="400500" cy="324000"/>
          </a:xfrm>
          <a:prstGeom prst="straightConnector1">
            <a:avLst/>
          </a:prstGeom>
          <a:noFill/>
          <a:ln cap="flat" cmpd="sng" w="9525">
            <a:solidFill>
              <a:srgbClr val="CCCCCC"/>
            </a:solidFill>
            <a:prstDash val="solid"/>
            <a:round/>
            <a:headEnd len="med" w="med" type="none"/>
            <a:tailEnd len="med" w="med" type="none"/>
          </a:ln>
        </p:spPr>
      </p:cxnSp>
      <p:pic>
        <p:nvPicPr>
          <p:cNvPr id="274" name="Google Shape;274;p26"/>
          <p:cNvPicPr preferRelativeResize="0"/>
          <p:nvPr/>
        </p:nvPicPr>
        <p:blipFill>
          <a:blip r:embed="rId7">
            <a:alphaModFix/>
          </a:blip>
          <a:stretch>
            <a:fillRect/>
          </a:stretch>
        </p:blipFill>
        <p:spPr>
          <a:xfrm>
            <a:off x="1581567" y="3040567"/>
            <a:ext cx="239772" cy="273999"/>
          </a:xfrm>
          <a:prstGeom prst="rect">
            <a:avLst/>
          </a:prstGeom>
          <a:noFill/>
          <a:ln>
            <a:noFill/>
          </a:ln>
        </p:spPr>
      </p:pic>
      <p:cxnSp>
        <p:nvCxnSpPr>
          <p:cNvPr id="275" name="Google Shape;275;p26"/>
          <p:cNvCxnSpPr>
            <a:stCxn id="246" idx="0"/>
            <a:endCxn id="274" idx="2"/>
          </p:cNvCxnSpPr>
          <p:nvPr/>
        </p:nvCxnSpPr>
        <p:spPr>
          <a:xfrm flipH="1" rot="10800000">
            <a:off x="1166153" y="3314600"/>
            <a:ext cx="535200" cy="774000"/>
          </a:xfrm>
          <a:prstGeom prst="straightConnector1">
            <a:avLst/>
          </a:prstGeom>
          <a:noFill/>
          <a:ln cap="flat" cmpd="sng" w="9525">
            <a:solidFill>
              <a:srgbClr val="CCCCCC"/>
            </a:solidFill>
            <a:prstDash val="solid"/>
            <a:round/>
            <a:headEnd len="med" w="med" type="none"/>
            <a:tailEnd len="med" w="med" type="none"/>
          </a:ln>
        </p:spPr>
      </p:cxnSp>
      <p:cxnSp>
        <p:nvCxnSpPr>
          <p:cNvPr id="276" name="Google Shape;276;p26"/>
          <p:cNvCxnSpPr>
            <a:stCxn id="270" idx="0"/>
            <a:endCxn id="274" idx="2"/>
          </p:cNvCxnSpPr>
          <p:nvPr/>
        </p:nvCxnSpPr>
        <p:spPr>
          <a:xfrm rot="10800000">
            <a:off x="1701586" y="3314417"/>
            <a:ext cx="636000" cy="772500"/>
          </a:xfrm>
          <a:prstGeom prst="straightConnector1">
            <a:avLst/>
          </a:prstGeom>
          <a:noFill/>
          <a:ln cap="flat" cmpd="sng" w="9525">
            <a:solidFill>
              <a:srgbClr val="CCCCCC"/>
            </a:solidFill>
            <a:prstDash val="solid"/>
            <a:round/>
            <a:headEnd len="med" w="med" type="none"/>
            <a:tailEnd len="med" w="med" type="none"/>
          </a:ln>
        </p:spPr>
      </p:cxnSp>
      <p:pic>
        <p:nvPicPr>
          <p:cNvPr id="277" name="Google Shape;277;p26"/>
          <p:cNvPicPr preferRelativeResize="0"/>
          <p:nvPr/>
        </p:nvPicPr>
        <p:blipFill>
          <a:blip r:embed="rId5">
            <a:alphaModFix/>
          </a:blip>
          <a:stretch>
            <a:fillRect/>
          </a:stretch>
        </p:blipFill>
        <p:spPr>
          <a:xfrm flipH="1">
            <a:off x="4635901" y="5197867"/>
            <a:ext cx="283400" cy="283400"/>
          </a:xfrm>
          <a:prstGeom prst="rect">
            <a:avLst/>
          </a:prstGeom>
          <a:noFill/>
          <a:ln>
            <a:noFill/>
          </a:ln>
        </p:spPr>
      </p:pic>
      <p:pic>
        <p:nvPicPr>
          <p:cNvPr id="278" name="Google Shape;278;p26"/>
          <p:cNvPicPr preferRelativeResize="0"/>
          <p:nvPr/>
        </p:nvPicPr>
        <p:blipFill>
          <a:blip r:embed="rId5">
            <a:alphaModFix/>
          </a:blip>
          <a:stretch>
            <a:fillRect/>
          </a:stretch>
        </p:blipFill>
        <p:spPr>
          <a:xfrm flipH="1">
            <a:off x="5884067" y="5197867"/>
            <a:ext cx="283400" cy="283400"/>
          </a:xfrm>
          <a:prstGeom prst="rect">
            <a:avLst/>
          </a:prstGeom>
          <a:noFill/>
          <a:ln>
            <a:noFill/>
          </a:ln>
        </p:spPr>
      </p:pic>
      <p:pic>
        <p:nvPicPr>
          <p:cNvPr id="279" name="Google Shape;279;p26"/>
          <p:cNvPicPr preferRelativeResize="0"/>
          <p:nvPr/>
        </p:nvPicPr>
        <p:blipFill>
          <a:blip r:embed="rId6">
            <a:alphaModFix/>
          </a:blip>
          <a:stretch>
            <a:fillRect/>
          </a:stretch>
        </p:blipFill>
        <p:spPr>
          <a:xfrm>
            <a:off x="4615667" y="4642767"/>
            <a:ext cx="323868" cy="323868"/>
          </a:xfrm>
          <a:prstGeom prst="rect">
            <a:avLst/>
          </a:prstGeom>
          <a:noFill/>
          <a:ln>
            <a:noFill/>
          </a:ln>
        </p:spPr>
      </p:pic>
      <p:grpSp>
        <p:nvGrpSpPr>
          <p:cNvPr id="280" name="Google Shape;280;p26"/>
          <p:cNvGrpSpPr/>
          <p:nvPr/>
        </p:nvGrpSpPr>
        <p:grpSpPr>
          <a:xfrm>
            <a:off x="5729657" y="4684705"/>
            <a:ext cx="588451" cy="239760"/>
            <a:chOff x="4297350" y="3342163"/>
            <a:chExt cx="441350" cy="179825"/>
          </a:xfrm>
        </p:grpSpPr>
        <p:pic>
          <p:nvPicPr>
            <p:cNvPr id="281" name="Google Shape;281;p26"/>
            <p:cNvPicPr preferRelativeResize="0"/>
            <p:nvPr/>
          </p:nvPicPr>
          <p:blipFill>
            <a:blip r:embed="rId10">
              <a:alphaModFix/>
            </a:blip>
            <a:stretch>
              <a:fillRect/>
            </a:stretch>
          </p:blipFill>
          <p:spPr>
            <a:xfrm>
              <a:off x="4297350" y="3342163"/>
              <a:ext cx="179825" cy="179825"/>
            </a:xfrm>
            <a:prstGeom prst="rect">
              <a:avLst/>
            </a:prstGeom>
            <a:noFill/>
            <a:ln>
              <a:noFill/>
            </a:ln>
          </p:spPr>
        </p:pic>
        <p:pic>
          <p:nvPicPr>
            <p:cNvPr id="282" name="Google Shape;282;p26"/>
            <p:cNvPicPr preferRelativeResize="0"/>
            <p:nvPr/>
          </p:nvPicPr>
          <p:blipFill>
            <a:blip r:embed="rId10">
              <a:alphaModFix/>
            </a:blip>
            <a:stretch>
              <a:fillRect/>
            </a:stretch>
          </p:blipFill>
          <p:spPr>
            <a:xfrm>
              <a:off x="4558875" y="3342163"/>
              <a:ext cx="179825" cy="179825"/>
            </a:xfrm>
            <a:prstGeom prst="rect">
              <a:avLst/>
            </a:prstGeom>
            <a:noFill/>
            <a:ln>
              <a:noFill/>
            </a:ln>
          </p:spPr>
        </p:pic>
      </p:grpSp>
      <p:pic>
        <p:nvPicPr>
          <p:cNvPr id="283" name="Google Shape;283;p26"/>
          <p:cNvPicPr preferRelativeResize="0"/>
          <p:nvPr/>
        </p:nvPicPr>
        <p:blipFill>
          <a:blip r:embed="rId8">
            <a:alphaModFix/>
          </a:blip>
          <a:stretch>
            <a:fillRect/>
          </a:stretch>
        </p:blipFill>
        <p:spPr>
          <a:xfrm>
            <a:off x="5537618" y="4163400"/>
            <a:ext cx="323868" cy="323868"/>
          </a:xfrm>
          <a:prstGeom prst="rect">
            <a:avLst/>
          </a:prstGeom>
          <a:noFill/>
          <a:ln>
            <a:noFill/>
          </a:ln>
        </p:spPr>
      </p:pic>
      <p:pic>
        <p:nvPicPr>
          <p:cNvPr id="284" name="Google Shape;284;p26"/>
          <p:cNvPicPr preferRelativeResize="0"/>
          <p:nvPr/>
        </p:nvPicPr>
        <p:blipFill>
          <a:blip r:embed="rId8">
            <a:alphaModFix/>
          </a:blip>
          <a:stretch>
            <a:fillRect/>
          </a:stretch>
        </p:blipFill>
        <p:spPr>
          <a:xfrm>
            <a:off x="5861484" y="4163400"/>
            <a:ext cx="323868" cy="323868"/>
          </a:xfrm>
          <a:prstGeom prst="rect">
            <a:avLst/>
          </a:prstGeom>
          <a:noFill/>
          <a:ln>
            <a:noFill/>
          </a:ln>
        </p:spPr>
      </p:pic>
      <p:pic>
        <p:nvPicPr>
          <p:cNvPr id="285" name="Google Shape;285;p26"/>
          <p:cNvPicPr preferRelativeResize="0"/>
          <p:nvPr/>
        </p:nvPicPr>
        <p:blipFill>
          <a:blip r:embed="rId8">
            <a:alphaModFix/>
          </a:blip>
          <a:stretch>
            <a:fillRect/>
          </a:stretch>
        </p:blipFill>
        <p:spPr>
          <a:xfrm>
            <a:off x="6185351" y="4163400"/>
            <a:ext cx="323868" cy="323868"/>
          </a:xfrm>
          <a:prstGeom prst="rect">
            <a:avLst/>
          </a:prstGeom>
          <a:noFill/>
          <a:ln>
            <a:noFill/>
          </a:ln>
        </p:spPr>
      </p:pic>
      <p:cxnSp>
        <p:nvCxnSpPr>
          <p:cNvPr id="286" name="Google Shape;286;p26"/>
          <p:cNvCxnSpPr>
            <a:stCxn id="279" idx="0"/>
            <a:endCxn id="247" idx="2"/>
          </p:cNvCxnSpPr>
          <p:nvPr/>
        </p:nvCxnSpPr>
        <p:spPr>
          <a:xfrm rot="10800000">
            <a:off x="4615601" y="4487367"/>
            <a:ext cx="162000" cy="155400"/>
          </a:xfrm>
          <a:prstGeom prst="straightConnector1">
            <a:avLst/>
          </a:prstGeom>
          <a:noFill/>
          <a:ln cap="flat" cmpd="sng" w="9525">
            <a:solidFill>
              <a:srgbClr val="CCCCCC"/>
            </a:solidFill>
            <a:prstDash val="solid"/>
            <a:round/>
            <a:headEnd len="med" w="med" type="none"/>
            <a:tailEnd len="med" w="med" type="none"/>
          </a:ln>
        </p:spPr>
      </p:cxnSp>
      <p:cxnSp>
        <p:nvCxnSpPr>
          <p:cNvPr id="287" name="Google Shape;287;p26"/>
          <p:cNvCxnSpPr>
            <a:stCxn id="279" idx="0"/>
            <a:endCxn id="248" idx="2"/>
          </p:cNvCxnSpPr>
          <p:nvPr/>
        </p:nvCxnSpPr>
        <p:spPr>
          <a:xfrm flipH="1" rot="10800000">
            <a:off x="4777601" y="4487367"/>
            <a:ext cx="162000" cy="155400"/>
          </a:xfrm>
          <a:prstGeom prst="straightConnector1">
            <a:avLst/>
          </a:prstGeom>
          <a:noFill/>
          <a:ln cap="flat" cmpd="sng" w="9525">
            <a:solidFill>
              <a:srgbClr val="CCCCCC"/>
            </a:solidFill>
            <a:prstDash val="solid"/>
            <a:round/>
            <a:headEnd len="med" w="med" type="none"/>
            <a:tailEnd len="med" w="med" type="none"/>
          </a:ln>
        </p:spPr>
      </p:cxnSp>
      <p:cxnSp>
        <p:nvCxnSpPr>
          <p:cNvPr id="288" name="Google Shape;288;p26"/>
          <p:cNvCxnSpPr>
            <a:endCxn id="283" idx="2"/>
          </p:cNvCxnSpPr>
          <p:nvPr/>
        </p:nvCxnSpPr>
        <p:spPr>
          <a:xfrm rot="10800000">
            <a:off x="5699552" y="4487268"/>
            <a:ext cx="318000" cy="209100"/>
          </a:xfrm>
          <a:prstGeom prst="straightConnector1">
            <a:avLst/>
          </a:prstGeom>
          <a:noFill/>
          <a:ln cap="flat" cmpd="sng" w="9525">
            <a:solidFill>
              <a:srgbClr val="CCCCCC"/>
            </a:solidFill>
            <a:prstDash val="solid"/>
            <a:round/>
            <a:headEnd len="med" w="med" type="none"/>
            <a:tailEnd len="med" w="med" type="none"/>
          </a:ln>
        </p:spPr>
      </p:cxnSp>
      <p:cxnSp>
        <p:nvCxnSpPr>
          <p:cNvPr id="289" name="Google Shape;289;p26"/>
          <p:cNvCxnSpPr/>
          <p:nvPr/>
        </p:nvCxnSpPr>
        <p:spPr>
          <a:xfrm rot="10800000">
            <a:off x="6040133" y="4447233"/>
            <a:ext cx="12000" cy="237900"/>
          </a:xfrm>
          <a:prstGeom prst="straightConnector1">
            <a:avLst/>
          </a:prstGeom>
          <a:noFill/>
          <a:ln cap="flat" cmpd="sng" w="9525">
            <a:solidFill>
              <a:srgbClr val="CCCCCC"/>
            </a:solidFill>
            <a:prstDash val="solid"/>
            <a:round/>
            <a:headEnd len="med" w="med" type="none"/>
            <a:tailEnd len="med" w="med" type="none"/>
          </a:ln>
        </p:spPr>
      </p:cxnSp>
      <p:cxnSp>
        <p:nvCxnSpPr>
          <p:cNvPr id="290" name="Google Shape;290;p26"/>
          <p:cNvCxnSpPr>
            <a:endCxn id="285" idx="2"/>
          </p:cNvCxnSpPr>
          <p:nvPr/>
        </p:nvCxnSpPr>
        <p:spPr>
          <a:xfrm flipH="1" rot="10800000">
            <a:off x="6040385" y="4487268"/>
            <a:ext cx="306900" cy="209700"/>
          </a:xfrm>
          <a:prstGeom prst="straightConnector1">
            <a:avLst/>
          </a:prstGeom>
          <a:noFill/>
          <a:ln cap="flat" cmpd="sng" w="9525">
            <a:solidFill>
              <a:srgbClr val="CCCCCC"/>
            </a:solidFill>
            <a:prstDash val="solid"/>
            <a:round/>
            <a:headEnd len="med" w="med" type="none"/>
            <a:tailEnd len="med" w="med" type="none"/>
          </a:ln>
        </p:spPr>
      </p:cxnSp>
      <p:pic>
        <p:nvPicPr>
          <p:cNvPr id="291" name="Google Shape;291;p26"/>
          <p:cNvPicPr preferRelativeResize="0"/>
          <p:nvPr/>
        </p:nvPicPr>
        <p:blipFill>
          <a:blip r:embed="rId8">
            <a:alphaModFix/>
          </a:blip>
          <a:stretch>
            <a:fillRect/>
          </a:stretch>
        </p:blipFill>
        <p:spPr>
          <a:xfrm>
            <a:off x="4758518" y="3045783"/>
            <a:ext cx="323868" cy="323868"/>
          </a:xfrm>
          <a:prstGeom prst="rect">
            <a:avLst/>
          </a:prstGeom>
          <a:noFill/>
          <a:ln>
            <a:noFill/>
          </a:ln>
        </p:spPr>
      </p:pic>
      <p:pic>
        <p:nvPicPr>
          <p:cNvPr id="292" name="Google Shape;292;p26"/>
          <p:cNvPicPr preferRelativeResize="0"/>
          <p:nvPr/>
        </p:nvPicPr>
        <p:blipFill>
          <a:blip r:embed="rId8">
            <a:alphaModFix/>
          </a:blip>
          <a:stretch>
            <a:fillRect/>
          </a:stretch>
        </p:blipFill>
        <p:spPr>
          <a:xfrm>
            <a:off x="5082384" y="3045783"/>
            <a:ext cx="323868" cy="323868"/>
          </a:xfrm>
          <a:prstGeom prst="rect">
            <a:avLst/>
          </a:prstGeom>
          <a:noFill/>
          <a:ln>
            <a:noFill/>
          </a:ln>
        </p:spPr>
      </p:pic>
      <p:pic>
        <p:nvPicPr>
          <p:cNvPr id="293" name="Google Shape;293;p26"/>
          <p:cNvPicPr preferRelativeResize="0"/>
          <p:nvPr/>
        </p:nvPicPr>
        <p:blipFill>
          <a:blip r:embed="rId8">
            <a:alphaModFix/>
          </a:blip>
          <a:stretch>
            <a:fillRect/>
          </a:stretch>
        </p:blipFill>
        <p:spPr>
          <a:xfrm>
            <a:off x="5334418" y="3045800"/>
            <a:ext cx="323868" cy="323868"/>
          </a:xfrm>
          <a:prstGeom prst="rect">
            <a:avLst/>
          </a:prstGeom>
          <a:noFill/>
          <a:ln>
            <a:noFill/>
          </a:ln>
        </p:spPr>
      </p:pic>
      <p:pic>
        <p:nvPicPr>
          <p:cNvPr id="294" name="Google Shape;294;p26"/>
          <p:cNvPicPr preferRelativeResize="0"/>
          <p:nvPr/>
        </p:nvPicPr>
        <p:blipFill>
          <a:blip r:embed="rId8">
            <a:alphaModFix/>
          </a:blip>
          <a:stretch>
            <a:fillRect/>
          </a:stretch>
        </p:blipFill>
        <p:spPr>
          <a:xfrm>
            <a:off x="5658284" y="3045800"/>
            <a:ext cx="323868" cy="323868"/>
          </a:xfrm>
          <a:prstGeom prst="rect">
            <a:avLst/>
          </a:prstGeom>
          <a:noFill/>
          <a:ln>
            <a:noFill/>
          </a:ln>
        </p:spPr>
      </p:pic>
      <p:pic>
        <p:nvPicPr>
          <p:cNvPr id="295" name="Google Shape;295;p26"/>
          <p:cNvPicPr preferRelativeResize="0"/>
          <p:nvPr/>
        </p:nvPicPr>
        <p:blipFill>
          <a:blip r:embed="rId8">
            <a:alphaModFix/>
          </a:blip>
          <a:stretch>
            <a:fillRect/>
          </a:stretch>
        </p:blipFill>
        <p:spPr>
          <a:xfrm>
            <a:off x="5982151" y="3045800"/>
            <a:ext cx="323868" cy="323868"/>
          </a:xfrm>
          <a:prstGeom prst="rect">
            <a:avLst/>
          </a:prstGeom>
          <a:noFill/>
          <a:ln>
            <a:noFill/>
          </a:ln>
        </p:spPr>
      </p:pic>
      <p:cxnSp>
        <p:nvCxnSpPr>
          <p:cNvPr id="296" name="Google Shape;296;p26"/>
          <p:cNvCxnSpPr>
            <a:endCxn id="293" idx="2"/>
          </p:cNvCxnSpPr>
          <p:nvPr/>
        </p:nvCxnSpPr>
        <p:spPr>
          <a:xfrm flipH="1" rot="10800000">
            <a:off x="4777552" y="3369668"/>
            <a:ext cx="718800" cy="774000"/>
          </a:xfrm>
          <a:prstGeom prst="straightConnector1">
            <a:avLst/>
          </a:prstGeom>
          <a:noFill/>
          <a:ln cap="flat" cmpd="sng" w="9525">
            <a:solidFill>
              <a:srgbClr val="CCCCCC"/>
            </a:solidFill>
            <a:prstDash val="solid"/>
            <a:round/>
            <a:headEnd len="med" w="med" type="none"/>
            <a:tailEnd len="med" w="med" type="none"/>
          </a:ln>
        </p:spPr>
      </p:cxnSp>
      <p:cxnSp>
        <p:nvCxnSpPr>
          <p:cNvPr id="297" name="Google Shape;297;p26"/>
          <p:cNvCxnSpPr>
            <a:stCxn id="284" idx="0"/>
            <a:endCxn id="293" idx="2"/>
          </p:cNvCxnSpPr>
          <p:nvPr/>
        </p:nvCxnSpPr>
        <p:spPr>
          <a:xfrm rot="10800000">
            <a:off x="5496318" y="3369600"/>
            <a:ext cx="527100" cy="793800"/>
          </a:xfrm>
          <a:prstGeom prst="straightConnector1">
            <a:avLst/>
          </a:prstGeom>
          <a:noFill/>
          <a:ln cap="flat" cmpd="sng" w="9525">
            <a:solidFill>
              <a:srgbClr val="CCCCCC"/>
            </a:solidFill>
            <a:prstDash val="solid"/>
            <a:round/>
            <a:headEnd len="med" w="med" type="none"/>
            <a:tailEnd len="med" w="med" type="none"/>
          </a:ln>
        </p:spPr>
      </p:cxnSp>
      <p:sp>
        <p:nvSpPr>
          <p:cNvPr id="298" name="Google Shape;298;p26"/>
          <p:cNvSpPr txBox="1"/>
          <p:nvPr/>
        </p:nvSpPr>
        <p:spPr>
          <a:xfrm>
            <a:off x="6208800" y="2279575"/>
            <a:ext cx="2366100" cy="16470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Distributed</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Experimentation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Training</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Evaluation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Pre-trained models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Compare / Ensembles</a:t>
            </a:r>
            <a:endParaRPr b="1" sz="1300">
              <a:solidFill>
                <a:srgbClr val="434343"/>
              </a:solidFill>
            </a:endParaRPr>
          </a:p>
        </p:txBody>
      </p:sp>
      <p:grpSp>
        <p:nvGrpSpPr>
          <p:cNvPr id="299" name="Google Shape;299;p26"/>
          <p:cNvGrpSpPr/>
          <p:nvPr/>
        </p:nvGrpSpPr>
        <p:grpSpPr>
          <a:xfrm>
            <a:off x="9245346" y="2833194"/>
            <a:ext cx="453989" cy="468788"/>
            <a:chOff x="7620000" y="2182100"/>
            <a:chExt cx="340500" cy="351600"/>
          </a:xfrm>
        </p:grpSpPr>
        <p:sp>
          <p:nvSpPr>
            <p:cNvPr id="300" name="Google Shape;300;p26"/>
            <p:cNvSpPr/>
            <p:nvPr/>
          </p:nvSpPr>
          <p:spPr>
            <a:xfrm>
              <a:off x="7620000" y="2182100"/>
              <a:ext cx="340500" cy="3516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01" name="Google Shape;301;p26"/>
            <p:cNvPicPr preferRelativeResize="0"/>
            <p:nvPr/>
          </p:nvPicPr>
          <p:blipFill>
            <a:blip r:embed="rId11">
              <a:alphaModFix/>
            </a:blip>
            <a:stretch>
              <a:fillRect/>
            </a:stretch>
          </p:blipFill>
          <p:spPr>
            <a:xfrm>
              <a:off x="7700338" y="2227125"/>
              <a:ext cx="179824" cy="261560"/>
            </a:xfrm>
            <a:prstGeom prst="rect">
              <a:avLst/>
            </a:prstGeom>
            <a:noFill/>
            <a:ln>
              <a:noFill/>
            </a:ln>
          </p:spPr>
        </p:pic>
      </p:grpSp>
      <p:grpSp>
        <p:nvGrpSpPr>
          <p:cNvPr id="302" name="Google Shape;302;p26"/>
          <p:cNvGrpSpPr/>
          <p:nvPr/>
        </p:nvGrpSpPr>
        <p:grpSpPr>
          <a:xfrm>
            <a:off x="9245346" y="3383942"/>
            <a:ext cx="453989" cy="468788"/>
            <a:chOff x="7620000" y="2747575"/>
            <a:chExt cx="340500" cy="351600"/>
          </a:xfrm>
        </p:grpSpPr>
        <p:sp>
          <p:nvSpPr>
            <p:cNvPr id="303" name="Google Shape;303;p26"/>
            <p:cNvSpPr/>
            <p:nvPr/>
          </p:nvSpPr>
          <p:spPr>
            <a:xfrm>
              <a:off x="7620000" y="2747575"/>
              <a:ext cx="340500" cy="3516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04" name="Google Shape;304;p26"/>
            <p:cNvPicPr preferRelativeResize="0"/>
            <p:nvPr/>
          </p:nvPicPr>
          <p:blipFill>
            <a:blip r:embed="rId12">
              <a:alphaModFix/>
            </a:blip>
            <a:stretch>
              <a:fillRect/>
            </a:stretch>
          </p:blipFill>
          <p:spPr>
            <a:xfrm>
              <a:off x="7677845" y="2813595"/>
              <a:ext cx="212700" cy="219553"/>
            </a:xfrm>
            <a:prstGeom prst="rect">
              <a:avLst/>
            </a:prstGeom>
            <a:noFill/>
            <a:ln>
              <a:noFill/>
            </a:ln>
          </p:spPr>
        </p:pic>
      </p:grpSp>
      <p:grpSp>
        <p:nvGrpSpPr>
          <p:cNvPr id="305" name="Google Shape;305;p26"/>
          <p:cNvGrpSpPr/>
          <p:nvPr/>
        </p:nvGrpSpPr>
        <p:grpSpPr>
          <a:xfrm>
            <a:off x="9245346" y="3936909"/>
            <a:ext cx="453989" cy="468788"/>
            <a:chOff x="7620000" y="3238513"/>
            <a:chExt cx="340500" cy="351600"/>
          </a:xfrm>
        </p:grpSpPr>
        <p:sp>
          <p:nvSpPr>
            <p:cNvPr id="306" name="Google Shape;306;p26"/>
            <p:cNvSpPr/>
            <p:nvPr/>
          </p:nvSpPr>
          <p:spPr>
            <a:xfrm>
              <a:off x="7620000" y="3238513"/>
              <a:ext cx="340500" cy="3516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07" name="Google Shape;307;p26"/>
            <p:cNvPicPr preferRelativeResize="0"/>
            <p:nvPr/>
          </p:nvPicPr>
          <p:blipFill>
            <a:blip r:embed="rId13">
              <a:alphaModFix/>
            </a:blip>
            <a:stretch>
              <a:fillRect/>
            </a:stretch>
          </p:blipFill>
          <p:spPr>
            <a:xfrm>
              <a:off x="7675200" y="3291600"/>
              <a:ext cx="230100" cy="245435"/>
            </a:xfrm>
            <a:prstGeom prst="rect">
              <a:avLst/>
            </a:prstGeom>
            <a:noFill/>
            <a:ln>
              <a:noFill/>
            </a:ln>
          </p:spPr>
        </p:pic>
      </p:grpSp>
      <p:sp>
        <p:nvSpPr>
          <p:cNvPr id="308" name="Google Shape;308;p26"/>
          <p:cNvSpPr txBox="1"/>
          <p:nvPr/>
        </p:nvSpPr>
        <p:spPr>
          <a:xfrm>
            <a:off x="9910633" y="2821467"/>
            <a:ext cx="1246800" cy="446400"/>
          </a:xfrm>
          <a:prstGeom prst="rect">
            <a:avLst/>
          </a:prstGeom>
          <a:noFill/>
          <a:ln>
            <a:noFill/>
          </a:ln>
        </p:spPr>
        <p:txBody>
          <a:bodyPr anchorCtr="0" anchor="t" bIns="121900" lIns="0" spcFirstLastPara="1" rIns="0" wrap="square" tIns="121900">
            <a:spAutoFit/>
          </a:bodyPr>
          <a:lstStyle/>
          <a:p>
            <a:pPr indent="0" lvl="0" marL="0" rtl="0" algn="l">
              <a:spcBef>
                <a:spcPts val="0"/>
              </a:spcBef>
              <a:spcAft>
                <a:spcPts val="0"/>
              </a:spcAft>
              <a:buNone/>
            </a:pPr>
            <a:r>
              <a:rPr lang="en-US" sz="1300">
                <a:solidFill>
                  <a:srgbClr val="434343"/>
                </a:solidFill>
              </a:rPr>
              <a:t>Siri / Alexa</a:t>
            </a:r>
            <a:endParaRPr sz="1300">
              <a:solidFill>
                <a:srgbClr val="434343"/>
              </a:solidFill>
            </a:endParaRPr>
          </a:p>
        </p:txBody>
      </p:sp>
      <p:sp>
        <p:nvSpPr>
          <p:cNvPr id="309" name="Google Shape;309;p26"/>
          <p:cNvSpPr txBox="1"/>
          <p:nvPr/>
        </p:nvSpPr>
        <p:spPr>
          <a:xfrm>
            <a:off x="9910633" y="3392633"/>
            <a:ext cx="1246800" cy="446400"/>
          </a:xfrm>
          <a:prstGeom prst="rect">
            <a:avLst/>
          </a:prstGeom>
          <a:noFill/>
          <a:ln>
            <a:noFill/>
          </a:ln>
        </p:spPr>
        <p:txBody>
          <a:bodyPr anchorCtr="0" anchor="t" bIns="121900" lIns="0" spcFirstLastPara="1" rIns="0" wrap="square" tIns="121900">
            <a:spAutoFit/>
          </a:bodyPr>
          <a:lstStyle/>
          <a:p>
            <a:pPr indent="0" lvl="0" marL="0" rtl="0" algn="l">
              <a:spcBef>
                <a:spcPts val="0"/>
              </a:spcBef>
              <a:spcAft>
                <a:spcPts val="0"/>
              </a:spcAft>
              <a:buNone/>
            </a:pPr>
            <a:r>
              <a:rPr lang="en-US" sz="1300">
                <a:solidFill>
                  <a:srgbClr val="434343"/>
                </a:solidFill>
              </a:rPr>
              <a:t>FaceApp</a:t>
            </a:r>
            <a:endParaRPr sz="1300">
              <a:solidFill>
                <a:srgbClr val="434343"/>
              </a:solidFill>
            </a:endParaRPr>
          </a:p>
        </p:txBody>
      </p:sp>
      <p:sp>
        <p:nvSpPr>
          <p:cNvPr id="310" name="Google Shape;310;p26"/>
          <p:cNvSpPr txBox="1"/>
          <p:nvPr/>
        </p:nvSpPr>
        <p:spPr>
          <a:xfrm>
            <a:off x="9895400" y="3952033"/>
            <a:ext cx="1246800" cy="446400"/>
          </a:xfrm>
          <a:prstGeom prst="rect">
            <a:avLst/>
          </a:prstGeom>
          <a:noFill/>
          <a:ln>
            <a:noFill/>
          </a:ln>
        </p:spPr>
        <p:txBody>
          <a:bodyPr anchorCtr="0" anchor="t" bIns="121900" lIns="0" spcFirstLastPara="1" rIns="0" wrap="square" tIns="121900">
            <a:spAutoFit/>
          </a:bodyPr>
          <a:lstStyle/>
          <a:p>
            <a:pPr indent="0" lvl="0" marL="0" rtl="0" algn="l">
              <a:spcBef>
                <a:spcPts val="0"/>
              </a:spcBef>
              <a:spcAft>
                <a:spcPts val="0"/>
              </a:spcAft>
              <a:buNone/>
            </a:pPr>
            <a:r>
              <a:rPr lang="en-US" sz="1300">
                <a:solidFill>
                  <a:srgbClr val="434343"/>
                </a:solidFill>
              </a:rPr>
              <a:t>Socratic</a:t>
            </a:r>
            <a:endParaRPr sz="1300">
              <a:solidFill>
                <a:srgbClr val="434343"/>
              </a:solidFill>
            </a:endParaRPr>
          </a:p>
        </p:txBody>
      </p:sp>
      <p:pic>
        <p:nvPicPr>
          <p:cNvPr id="311" name="Google Shape;311;p26"/>
          <p:cNvPicPr preferRelativeResize="0"/>
          <p:nvPr/>
        </p:nvPicPr>
        <p:blipFill>
          <a:blip r:embed="rId14">
            <a:alphaModFix/>
          </a:blip>
          <a:stretch>
            <a:fillRect/>
          </a:stretch>
        </p:blipFill>
        <p:spPr>
          <a:xfrm>
            <a:off x="9001233" y="5210033"/>
            <a:ext cx="400400" cy="320315"/>
          </a:xfrm>
          <a:prstGeom prst="rect">
            <a:avLst/>
          </a:prstGeom>
          <a:noFill/>
          <a:ln>
            <a:noFill/>
          </a:ln>
        </p:spPr>
      </p:pic>
      <p:pic>
        <p:nvPicPr>
          <p:cNvPr id="312" name="Google Shape;312;p26"/>
          <p:cNvPicPr preferRelativeResize="0"/>
          <p:nvPr/>
        </p:nvPicPr>
        <p:blipFill>
          <a:blip r:embed="rId5">
            <a:alphaModFix/>
          </a:blip>
          <a:stretch>
            <a:fillRect/>
          </a:stretch>
        </p:blipFill>
        <p:spPr>
          <a:xfrm flipH="1">
            <a:off x="10033634" y="5197867"/>
            <a:ext cx="283400" cy="283400"/>
          </a:xfrm>
          <a:prstGeom prst="rect">
            <a:avLst/>
          </a:prstGeom>
          <a:noFill/>
          <a:ln>
            <a:noFill/>
          </a:ln>
        </p:spPr>
      </p:pic>
      <p:pic>
        <p:nvPicPr>
          <p:cNvPr id="313" name="Google Shape;313;p26"/>
          <p:cNvPicPr preferRelativeResize="0"/>
          <p:nvPr/>
        </p:nvPicPr>
        <p:blipFill>
          <a:blip r:embed="rId6">
            <a:alphaModFix/>
          </a:blip>
          <a:stretch>
            <a:fillRect/>
          </a:stretch>
        </p:blipFill>
        <p:spPr>
          <a:xfrm>
            <a:off x="9039500" y="4742067"/>
            <a:ext cx="323868" cy="323868"/>
          </a:xfrm>
          <a:prstGeom prst="rect">
            <a:avLst/>
          </a:prstGeom>
          <a:noFill/>
          <a:ln>
            <a:noFill/>
          </a:ln>
        </p:spPr>
      </p:pic>
      <p:pic>
        <p:nvPicPr>
          <p:cNvPr id="314" name="Google Shape;314;p26"/>
          <p:cNvPicPr preferRelativeResize="0"/>
          <p:nvPr/>
        </p:nvPicPr>
        <p:blipFill>
          <a:blip r:embed="rId6">
            <a:alphaModFix/>
          </a:blip>
          <a:stretch>
            <a:fillRect/>
          </a:stretch>
        </p:blipFill>
        <p:spPr>
          <a:xfrm>
            <a:off x="9993167" y="4737767"/>
            <a:ext cx="323868" cy="323868"/>
          </a:xfrm>
          <a:prstGeom prst="rect">
            <a:avLst/>
          </a:prstGeom>
          <a:noFill/>
          <a:ln>
            <a:noFill/>
          </a:ln>
        </p:spPr>
      </p:pic>
      <p:pic>
        <p:nvPicPr>
          <p:cNvPr id="315" name="Google Shape;315;p26"/>
          <p:cNvPicPr preferRelativeResize="0"/>
          <p:nvPr/>
        </p:nvPicPr>
        <p:blipFill>
          <a:blip r:embed="rId10">
            <a:alphaModFix/>
          </a:blip>
          <a:stretch>
            <a:fillRect/>
          </a:stretch>
        </p:blipFill>
        <p:spPr>
          <a:xfrm>
            <a:off x="10661267" y="4779817"/>
            <a:ext cx="239767" cy="239767"/>
          </a:xfrm>
          <a:prstGeom prst="rect">
            <a:avLst/>
          </a:prstGeom>
          <a:noFill/>
          <a:ln>
            <a:noFill/>
          </a:ln>
        </p:spPr>
      </p:pic>
      <p:sp>
        <p:nvSpPr>
          <p:cNvPr id="316" name="Google Shape;316;p2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Data Science Series to Real World (cont)</a:t>
            </a:r>
            <a:endParaRPr/>
          </a:p>
        </p:txBody>
      </p:sp>
      <p:sp>
        <p:nvSpPr>
          <p:cNvPr id="323" name="Google Shape;323;p27"/>
          <p:cNvSpPr txBox="1"/>
          <p:nvPr>
            <p:ph idx="1" type="body"/>
          </p:nvPr>
        </p:nvSpPr>
        <p:spPr>
          <a:xfrm>
            <a:off x="645160" y="1031658"/>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b="1" lang="en-US" sz="2600">
                <a:solidFill>
                  <a:srgbClr val="3F3F3F"/>
                </a:solidFill>
              </a:rPr>
              <a:t>Challenges:</a:t>
            </a:r>
            <a:endParaRPr b="1" sz="2600">
              <a:solidFill>
                <a:srgbClr val="3F3F3F"/>
              </a:solidFill>
            </a:endParaRPr>
          </a:p>
          <a:p>
            <a:pPr indent="-374650" lvl="0" marL="457200" rtl="0" algn="l">
              <a:lnSpc>
                <a:spcPct val="115000"/>
              </a:lnSpc>
              <a:spcBef>
                <a:spcPts val="0"/>
              </a:spcBef>
              <a:spcAft>
                <a:spcPts val="0"/>
              </a:spcAft>
              <a:buClr>
                <a:srgbClr val="3F3F3F"/>
              </a:buClr>
              <a:buSzPts val="2300"/>
              <a:buChar char="•"/>
            </a:pPr>
            <a:r>
              <a:rPr lang="en-US" sz="2300">
                <a:solidFill>
                  <a:srgbClr val="3F3F3F"/>
                </a:solidFill>
              </a:rPr>
              <a:t>Onboarding Procedures for New Team Members:</a:t>
            </a:r>
            <a:endParaRPr sz="2300">
              <a:solidFill>
                <a:srgbClr val="3F3F3F"/>
              </a:solidFill>
            </a:endParaRPr>
          </a:p>
          <a:p>
            <a:pPr indent="0" lvl="0" marL="0" rtl="0" algn="l">
              <a:lnSpc>
                <a:spcPct val="115000"/>
              </a:lnSpc>
              <a:spcBef>
                <a:spcPts val="0"/>
              </a:spcBef>
              <a:spcAft>
                <a:spcPts val="0"/>
              </a:spcAft>
              <a:buNone/>
            </a:pPr>
            <a:r>
              <a:t/>
            </a:r>
            <a:endParaRPr sz="2300">
              <a:solidFill>
                <a:srgbClr val="3F3F3F"/>
              </a:solidFill>
            </a:endParaRPr>
          </a:p>
          <a:p>
            <a:pPr indent="-374650" lvl="0" marL="457200" rtl="0" algn="l">
              <a:lnSpc>
                <a:spcPct val="115000"/>
              </a:lnSpc>
              <a:spcBef>
                <a:spcPts val="0"/>
              </a:spcBef>
              <a:spcAft>
                <a:spcPts val="0"/>
              </a:spcAft>
              <a:buClr>
                <a:srgbClr val="3F3F3F"/>
              </a:buClr>
              <a:buSzPts val="2300"/>
              <a:buChar char="•"/>
            </a:pPr>
            <a:r>
              <a:rPr lang="en-US" sz="2300">
                <a:solidFill>
                  <a:srgbClr val="3F3F3F"/>
                </a:solidFill>
              </a:rPr>
              <a:t>Required Installations for Specific Operating Systems:</a:t>
            </a:r>
            <a:endParaRPr sz="2300">
              <a:solidFill>
                <a:srgbClr val="3F3F3F"/>
              </a:solidFill>
            </a:endParaRPr>
          </a:p>
          <a:p>
            <a:pPr indent="-314325" lvl="0" marL="457200" rtl="0" algn="l">
              <a:lnSpc>
                <a:spcPct val="115000"/>
              </a:lnSpc>
              <a:spcBef>
                <a:spcPts val="0"/>
              </a:spcBef>
              <a:spcAft>
                <a:spcPts val="0"/>
              </a:spcAft>
              <a:buNone/>
            </a:pPr>
            <a:r>
              <a:rPr lang="en-US" sz="2300">
                <a:solidFill>
                  <a:srgbClr val="3F3F3F"/>
                </a:solidFill>
              </a:rPr>
              <a:t>	</a:t>
            </a:r>
            <a:r>
              <a:rPr lang="en-US" sz="1900">
                <a:solidFill>
                  <a:srgbClr val="3F3F3F"/>
                </a:solidFill>
              </a:rPr>
              <a:t>All team members have the necessary software and tools installed on their systems.</a:t>
            </a:r>
            <a:endParaRPr sz="1900">
              <a:solidFill>
                <a:srgbClr val="3F3F3F"/>
              </a:solidFill>
            </a:endParaRPr>
          </a:p>
          <a:p>
            <a:pPr indent="-317500" lvl="0" marL="317500" rtl="0" algn="l">
              <a:lnSpc>
                <a:spcPct val="115000"/>
              </a:lnSpc>
              <a:spcBef>
                <a:spcPts val="0"/>
              </a:spcBef>
              <a:spcAft>
                <a:spcPts val="0"/>
              </a:spcAft>
              <a:buNone/>
            </a:pPr>
            <a:r>
              <a:t/>
            </a:r>
            <a:endParaRPr sz="2300">
              <a:solidFill>
                <a:srgbClr val="3F3F3F"/>
              </a:solidFill>
            </a:endParaRPr>
          </a:p>
          <a:p>
            <a:pPr indent="-374650" lvl="0" marL="457200" rtl="0" algn="l">
              <a:lnSpc>
                <a:spcPct val="115000"/>
              </a:lnSpc>
              <a:spcBef>
                <a:spcPts val="0"/>
              </a:spcBef>
              <a:spcAft>
                <a:spcPts val="0"/>
              </a:spcAft>
              <a:buClr>
                <a:srgbClr val="3F3F3F"/>
              </a:buClr>
              <a:buSzPts val="2300"/>
              <a:buChar char="•"/>
            </a:pPr>
            <a:r>
              <a:rPr lang="en-US" sz="2300">
                <a:solidFill>
                  <a:srgbClr val="3F3F3F"/>
                </a:solidFill>
              </a:rPr>
              <a:t>Guidelines for Code Collaboration:</a:t>
            </a:r>
            <a:r>
              <a:rPr b="1" lang="en-US" sz="2300">
                <a:solidFill>
                  <a:srgbClr val="3F3F3F"/>
                </a:solidFill>
              </a:rPr>
              <a:t> </a:t>
            </a:r>
            <a:endParaRPr b="1" sz="2300">
              <a:solidFill>
                <a:srgbClr val="3F3F3F"/>
              </a:solidFill>
            </a:endParaRPr>
          </a:p>
          <a:p>
            <a:pPr indent="457200" lvl="0" marL="0" rtl="0" algn="l">
              <a:lnSpc>
                <a:spcPct val="115000"/>
              </a:lnSpc>
              <a:spcBef>
                <a:spcPts val="0"/>
              </a:spcBef>
              <a:spcAft>
                <a:spcPts val="0"/>
              </a:spcAft>
              <a:buNone/>
            </a:pPr>
            <a:r>
              <a:rPr lang="en-US" sz="2000">
                <a:solidFill>
                  <a:srgbClr val="3F3F3F"/>
                </a:solidFill>
              </a:rPr>
              <a:t>Version control and code reviews.</a:t>
            </a:r>
            <a:endParaRPr sz="2000">
              <a:solidFill>
                <a:srgbClr val="3F3F3F"/>
              </a:solidFill>
            </a:endParaRPr>
          </a:p>
          <a:p>
            <a:pPr indent="0" lvl="0" marL="457200" rtl="0" algn="l">
              <a:lnSpc>
                <a:spcPct val="115000"/>
              </a:lnSpc>
              <a:spcBef>
                <a:spcPts val="0"/>
              </a:spcBef>
              <a:spcAft>
                <a:spcPts val="0"/>
              </a:spcAft>
              <a:buNone/>
            </a:pPr>
            <a:r>
              <a:t/>
            </a:r>
            <a:endParaRPr sz="2300">
              <a:solidFill>
                <a:srgbClr val="3F3F3F"/>
              </a:solidFill>
            </a:endParaRPr>
          </a:p>
          <a:p>
            <a:pPr indent="-374650" lvl="0" marL="457200" rtl="0" algn="l">
              <a:lnSpc>
                <a:spcPct val="115000"/>
              </a:lnSpc>
              <a:spcBef>
                <a:spcPts val="0"/>
              </a:spcBef>
              <a:spcAft>
                <a:spcPts val="0"/>
              </a:spcAft>
              <a:buClr>
                <a:srgbClr val="3F3F3F"/>
              </a:buClr>
              <a:buSzPts val="2300"/>
              <a:buChar char="•"/>
            </a:pPr>
            <a:r>
              <a:rPr lang="en-US" sz="2300">
                <a:solidFill>
                  <a:srgbClr val="3F3F3F"/>
                </a:solidFill>
              </a:rPr>
              <a:t>Methods for Sharing Datasets and Models</a:t>
            </a:r>
            <a:endParaRPr sz="2300">
              <a:solidFill>
                <a:srgbClr val="3F3F3F"/>
              </a:solidFill>
            </a:endParaRPr>
          </a:p>
          <a:p>
            <a:pPr indent="-317500" lvl="0" marL="317500" rtl="0" algn="l">
              <a:lnSpc>
                <a:spcPct val="115000"/>
              </a:lnSpc>
              <a:spcBef>
                <a:spcPts val="0"/>
              </a:spcBef>
              <a:spcAft>
                <a:spcPts val="0"/>
              </a:spcAft>
              <a:buNone/>
            </a:pPr>
            <a:r>
              <a:t/>
            </a:r>
            <a:endParaRPr sz="2300">
              <a:solidFill>
                <a:srgbClr val="3F3F3F"/>
              </a:solidFill>
            </a:endParaRPr>
          </a:p>
          <a:p>
            <a:pPr indent="-374650" lvl="0" marL="457200" rtl="0" algn="l">
              <a:lnSpc>
                <a:spcPct val="115000"/>
              </a:lnSpc>
              <a:spcBef>
                <a:spcPts val="0"/>
              </a:spcBef>
              <a:spcAft>
                <a:spcPts val="0"/>
              </a:spcAft>
              <a:buClr>
                <a:srgbClr val="3F3F3F"/>
              </a:buClr>
              <a:buSzPts val="2300"/>
              <a:buChar char="•"/>
            </a:pPr>
            <a:r>
              <a:rPr lang="en-US" sz="2300">
                <a:solidFill>
                  <a:srgbClr val="3F3F3F"/>
                </a:solidFill>
              </a:rPr>
              <a:t>Automation of Data Gathering and Model Training</a:t>
            </a:r>
            <a:endParaRPr sz="2300">
              <a:solidFill>
                <a:srgbClr val="3F3F3F"/>
              </a:solidFill>
            </a:endParaRPr>
          </a:p>
          <a:p>
            <a:pPr indent="-317500" lvl="0" marL="317500" rtl="0" algn="l">
              <a:lnSpc>
                <a:spcPct val="115000"/>
              </a:lnSpc>
              <a:spcBef>
                <a:spcPts val="0"/>
              </a:spcBef>
              <a:spcAft>
                <a:spcPts val="0"/>
              </a:spcAft>
              <a:buNone/>
            </a:pPr>
            <a:r>
              <a:t/>
            </a:r>
            <a:endParaRPr sz="2300">
              <a:solidFill>
                <a:srgbClr val="3F3F3F"/>
              </a:solidFill>
            </a:endParaRPr>
          </a:p>
          <a:p>
            <a:pPr indent="-374650" lvl="0" marL="457200" rtl="0" algn="l">
              <a:lnSpc>
                <a:spcPct val="115000"/>
              </a:lnSpc>
              <a:spcBef>
                <a:spcPts val="0"/>
              </a:spcBef>
              <a:spcAft>
                <a:spcPts val="0"/>
              </a:spcAft>
              <a:buClr>
                <a:srgbClr val="3F3F3F"/>
              </a:buClr>
              <a:buSzPts val="2300"/>
              <a:buChar char="•"/>
            </a:pPr>
            <a:r>
              <a:rPr b="1" lang="en-US" sz="2300">
                <a:solidFill>
                  <a:srgbClr val="3F3F3F"/>
                </a:solidFill>
              </a:rPr>
              <a:t>Resolving “It Works on My Machine” Issues</a:t>
            </a:r>
            <a:endParaRPr sz="2400">
              <a:solidFill>
                <a:srgbClr val="3F3F3F"/>
              </a:solidFill>
            </a:endParaRPr>
          </a:p>
          <a:p>
            <a:pPr indent="0" lvl="0" marL="457200" rtl="0" algn="l">
              <a:lnSpc>
                <a:spcPct val="120000"/>
              </a:lnSpc>
              <a:spcBef>
                <a:spcPts val="560"/>
              </a:spcBef>
              <a:spcAft>
                <a:spcPts val="0"/>
              </a:spcAft>
              <a:buNone/>
            </a:pPr>
            <a:r>
              <a:t/>
            </a:r>
            <a:endParaRPr sz="2600">
              <a:solidFill>
                <a:srgbClr val="3F3F3F"/>
              </a:solidFill>
            </a:endParaRPr>
          </a:p>
        </p:txBody>
      </p:sp>
      <p:sp>
        <p:nvSpPr>
          <p:cNvPr id="324" name="Google Shape;324;p2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Ops for Machine / Deep Learning</a:t>
            </a:r>
            <a:endParaRPr/>
          </a:p>
        </p:txBody>
      </p:sp>
      <p:sp>
        <p:nvSpPr>
          <p:cNvPr id="331" name="Google Shape;331;p28"/>
          <p:cNvSpPr txBox="1"/>
          <p:nvPr>
            <p:ph idx="1" type="body"/>
          </p:nvPr>
        </p:nvSpPr>
        <p:spPr>
          <a:xfrm>
            <a:off x="629450" y="1913552"/>
            <a:ext cx="11117400" cy="303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Clr>
                <a:schemeClr val="dk1"/>
              </a:buClr>
              <a:buSzPts val="1100"/>
              <a:buFont typeface="Arial"/>
              <a:buNone/>
            </a:pPr>
            <a:r>
              <a:rPr b="1" lang="en-US">
                <a:solidFill>
                  <a:srgbClr val="0B5394"/>
                </a:solidFill>
              </a:rPr>
              <a:t>Development Operations (DevOps):</a:t>
            </a:r>
            <a:endParaRPr b="1">
              <a:solidFill>
                <a:srgbClr val="0B5394"/>
              </a:solidFill>
            </a:endParaRPr>
          </a:p>
          <a:p>
            <a:pPr indent="0" lvl="0" marL="0" rtl="0" algn="l">
              <a:lnSpc>
                <a:spcPct val="100000"/>
              </a:lnSpc>
              <a:spcBef>
                <a:spcPts val="560"/>
              </a:spcBef>
              <a:spcAft>
                <a:spcPts val="0"/>
              </a:spcAft>
              <a:buClr>
                <a:schemeClr val="dk1"/>
              </a:buClr>
              <a:buSzPts val="1100"/>
              <a:buFont typeface="Arial"/>
              <a:buNone/>
            </a:pPr>
            <a:r>
              <a:rPr b="1" lang="en-US">
                <a:solidFill>
                  <a:srgbClr val="0B5394"/>
                </a:solidFill>
              </a:rPr>
              <a:t>	</a:t>
            </a:r>
            <a:r>
              <a:rPr lang="en-US" sz="2400"/>
              <a:t>Unifies software development (Dev) &amp; operations (Ops) for efficiency.</a:t>
            </a:r>
            <a:endParaRPr b="1">
              <a:solidFill>
                <a:srgbClr val="0B5394"/>
              </a:solidFill>
            </a:endParaRPr>
          </a:p>
          <a:p>
            <a:pPr indent="0" lvl="0" marL="0" rtl="0" algn="l">
              <a:lnSpc>
                <a:spcPct val="100000"/>
              </a:lnSpc>
              <a:spcBef>
                <a:spcPts val="560"/>
              </a:spcBef>
              <a:spcAft>
                <a:spcPts val="0"/>
              </a:spcAft>
              <a:buSzPts val="2800"/>
              <a:buNone/>
            </a:pPr>
            <a:r>
              <a:t/>
            </a:r>
            <a:endParaRPr sz="2400">
              <a:solidFill>
                <a:srgbClr val="3F3F3F"/>
              </a:solidFill>
            </a:endParaRPr>
          </a:p>
          <a:p>
            <a:pPr indent="0" lvl="0" marL="0" rtl="0" algn="l">
              <a:lnSpc>
                <a:spcPct val="100000"/>
              </a:lnSpc>
              <a:spcBef>
                <a:spcPts val="560"/>
              </a:spcBef>
              <a:spcAft>
                <a:spcPts val="0"/>
              </a:spcAft>
              <a:buSzPts val="2800"/>
              <a:buNone/>
            </a:pPr>
            <a:r>
              <a:rPr b="1" lang="en-US">
                <a:solidFill>
                  <a:srgbClr val="0B5394"/>
                </a:solidFill>
              </a:rPr>
              <a:t>AI</a:t>
            </a:r>
            <a:r>
              <a:rPr b="1" lang="en-US">
                <a:solidFill>
                  <a:srgbClr val="0B5394"/>
                </a:solidFill>
              </a:rPr>
              <a:t> Operations (AI Ops):</a:t>
            </a:r>
            <a:endParaRPr b="1">
              <a:solidFill>
                <a:srgbClr val="0B5394"/>
              </a:solidFill>
            </a:endParaRPr>
          </a:p>
          <a:p>
            <a:pPr indent="457200" lvl="0" marL="0" rtl="0" algn="l">
              <a:lnSpc>
                <a:spcPct val="100000"/>
              </a:lnSpc>
              <a:spcBef>
                <a:spcPts val="560"/>
              </a:spcBef>
              <a:spcAft>
                <a:spcPts val="0"/>
              </a:spcAft>
              <a:buSzPts val="2800"/>
              <a:buNone/>
            </a:pPr>
            <a:r>
              <a:rPr lang="en-US" sz="2400">
                <a:solidFill>
                  <a:srgbClr val="3F3F3F"/>
                </a:solidFill>
              </a:rPr>
              <a:t>Integrates ML/DL model development with app development &amp; operations. </a:t>
            </a:r>
            <a:endParaRPr sz="2400">
              <a:solidFill>
                <a:srgbClr val="3F3F3F"/>
              </a:solidFill>
            </a:endParaRPr>
          </a:p>
          <a:p>
            <a:pPr indent="0" lvl="0" marL="0" rtl="0" algn="l">
              <a:lnSpc>
                <a:spcPct val="100000"/>
              </a:lnSpc>
              <a:spcBef>
                <a:spcPts val="560"/>
              </a:spcBef>
              <a:spcAft>
                <a:spcPts val="0"/>
              </a:spcAft>
              <a:buSzPts val="2800"/>
              <a:buNone/>
            </a:pPr>
            <a:r>
              <a:t/>
            </a:r>
            <a:endParaRPr/>
          </a:p>
        </p:txBody>
      </p:sp>
      <p:sp>
        <p:nvSpPr>
          <p:cNvPr id="332" name="Google Shape;332;p2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9"/>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AI </a:t>
            </a:r>
            <a:r>
              <a:rPr lang="en-US"/>
              <a:t>Ops - Tasks</a:t>
            </a:r>
            <a:endParaRPr/>
          </a:p>
        </p:txBody>
      </p:sp>
      <p:sp>
        <p:nvSpPr>
          <p:cNvPr id="339" name="Google Shape;339;p29"/>
          <p:cNvSpPr txBox="1"/>
          <p:nvPr>
            <p:ph idx="1" type="body"/>
          </p:nvPr>
        </p:nvSpPr>
        <p:spPr>
          <a:xfrm>
            <a:off x="645150" y="1253325"/>
            <a:ext cx="5314500" cy="491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b="1" lang="en-US">
                <a:solidFill>
                  <a:srgbClr val="0B5394"/>
                </a:solidFill>
              </a:rPr>
              <a:t>Machine / Deep Learning:</a:t>
            </a:r>
            <a:endParaRPr b="1">
              <a:solidFill>
                <a:srgbClr val="0B5394"/>
              </a:solidFill>
            </a:endParaRPr>
          </a:p>
          <a:p>
            <a:pPr indent="-381000" lvl="0" marL="457200" rtl="0" algn="l">
              <a:lnSpc>
                <a:spcPct val="100000"/>
              </a:lnSpc>
              <a:spcBef>
                <a:spcPts val="560"/>
              </a:spcBef>
              <a:spcAft>
                <a:spcPts val="0"/>
              </a:spcAft>
              <a:buClr>
                <a:srgbClr val="3F3F3F"/>
              </a:buClr>
              <a:buSzPts val="2400"/>
              <a:buChar char="•"/>
            </a:pPr>
            <a:r>
              <a:rPr lang="en-US" sz="2400">
                <a:solidFill>
                  <a:srgbClr val="3F3F3F"/>
                </a:solidFill>
              </a:rPr>
              <a:t>Data collection &amp; exploration</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Model exploration &amp; selection</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Training &amp; evaluation </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Distillation &amp; compression</a:t>
            </a:r>
            <a:endParaRPr sz="2400">
              <a:solidFill>
                <a:srgbClr val="3F3F3F"/>
              </a:solidFill>
            </a:endParaRPr>
          </a:p>
          <a:p>
            <a:pPr indent="0" lvl="0" marL="0" rtl="0" algn="l">
              <a:lnSpc>
                <a:spcPct val="100000"/>
              </a:lnSpc>
              <a:spcBef>
                <a:spcPts val="560"/>
              </a:spcBef>
              <a:spcAft>
                <a:spcPts val="0"/>
              </a:spcAft>
              <a:buSzPts val="2800"/>
              <a:buNone/>
            </a:pPr>
            <a:r>
              <a:t/>
            </a:r>
            <a:endParaRPr sz="2400">
              <a:solidFill>
                <a:srgbClr val="3F3F3F"/>
              </a:solidFill>
            </a:endParaRPr>
          </a:p>
          <a:p>
            <a:pPr indent="0" lvl="0" marL="0" rtl="0" algn="l">
              <a:lnSpc>
                <a:spcPct val="100000"/>
              </a:lnSpc>
              <a:spcBef>
                <a:spcPts val="560"/>
              </a:spcBef>
              <a:spcAft>
                <a:spcPts val="0"/>
              </a:spcAft>
              <a:buSzPts val="2800"/>
              <a:buNone/>
            </a:pPr>
            <a:r>
              <a:rPr b="1" lang="en-US">
                <a:solidFill>
                  <a:srgbClr val="0B5394"/>
                </a:solidFill>
              </a:rPr>
              <a:t>Application Development:</a:t>
            </a:r>
            <a:endParaRPr b="1">
              <a:solidFill>
                <a:srgbClr val="0B5394"/>
              </a:solidFill>
            </a:endParaRPr>
          </a:p>
          <a:p>
            <a:pPr indent="-381000" lvl="0" marL="457200" rtl="0" algn="l">
              <a:lnSpc>
                <a:spcPct val="100000"/>
              </a:lnSpc>
              <a:spcBef>
                <a:spcPts val="560"/>
              </a:spcBef>
              <a:spcAft>
                <a:spcPts val="0"/>
              </a:spcAft>
              <a:buClr>
                <a:srgbClr val="3F3F3F"/>
              </a:buClr>
              <a:buSzPts val="2400"/>
              <a:buChar char="•"/>
            </a:pPr>
            <a:r>
              <a:rPr lang="en-US" sz="2400">
                <a:solidFill>
                  <a:srgbClr val="3F3F3F"/>
                </a:solidFill>
              </a:rPr>
              <a:t>APIs / Model serving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ML integration</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Web &amp; mobile apps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Edge device apps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Automation scripts</a:t>
            </a:r>
            <a:endParaRPr sz="2400">
              <a:solidFill>
                <a:srgbClr val="3F3F3F"/>
              </a:solidFill>
            </a:endParaRPr>
          </a:p>
        </p:txBody>
      </p:sp>
      <p:sp>
        <p:nvSpPr>
          <p:cNvPr id="340" name="Google Shape;340;p29"/>
          <p:cNvSpPr txBox="1"/>
          <p:nvPr>
            <p:ph idx="1" type="body"/>
          </p:nvPr>
        </p:nvSpPr>
        <p:spPr>
          <a:xfrm>
            <a:off x="6207750" y="1253325"/>
            <a:ext cx="5314500" cy="491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b="1" lang="en-US">
                <a:solidFill>
                  <a:srgbClr val="0B5394"/>
                </a:solidFill>
              </a:rPr>
              <a:t>Operations:</a:t>
            </a:r>
            <a:endParaRPr b="1">
              <a:solidFill>
                <a:srgbClr val="0B5394"/>
              </a:solidFill>
            </a:endParaRPr>
          </a:p>
          <a:p>
            <a:pPr indent="-381000" lvl="0" marL="457200" rtl="0" algn="l">
              <a:lnSpc>
                <a:spcPct val="100000"/>
              </a:lnSpc>
              <a:spcBef>
                <a:spcPts val="560"/>
              </a:spcBef>
              <a:spcAft>
                <a:spcPts val="0"/>
              </a:spcAft>
              <a:buClr>
                <a:srgbClr val="3F3F3F"/>
              </a:buClr>
              <a:buSzPts val="2400"/>
              <a:buChar char="•"/>
            </a:pPr>
            <a:r>
              <a:rPr lang="en-US" sz="2400">
                <a:solidFill>
                  <a:srgbClr val="3F3F3F"/>
                </a:solidFill>
              </a:rPr>
              <a:t>Provisioning and managing deployment servers, on-demand GPU servers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Maintain 100% uptime of app / apis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CI/CD: Continuous Integration / Deployment</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Continuous Data Collection / Model Training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Model/data monitoring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Model/data versioning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ML Workflow Management</a:t>
            </a:r>
            <a:endParaRPr sz="2400">
              <a:solidFill>
                <a:srgbClr val="3F3F3F"/>
              </a:solidFill>
            </a:endParaRPr>
          </a:p>
        </p:txBody>
      </p:sp>
      <p:sp>
        <p:nvSpPr>
          <p:cNvPr id="341" name="Google Shape;341;p2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74" name="Google Shape;74;p12"/>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t>Why should you take this class? And why not? </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Course structure and activities: What can you expect?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75" name="Google Shape;75;p1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6" name="Google Shape;76;p12"/>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77" name="Google Shape;77;p12"/>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p:tgtEl>
                                          <p:spTgt spid="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p:nvPr/>
        </p:nvSpPr>
        <p:spPr>
          <a:xfrm>
            <a:off x="100925" y="4854600"/>
            <a:ext cx="11889300" cy="1866900"/>
          </a:xfrm>
          <a:prstGeom prst="rect">
            <a:avLst/>
          </a:prstGeom>
          <a:noFill/>
          <a:ln cap="flat" cmpd="sng" w="1143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349" name="Google Shape;349;p30"/>
          <p:cNvGrpSpPr/>
          <p:nvPr/>
        </p:nvGrpSpPr>
        <p:grpSpPr>
          <a:xfrm>
            <a:off x="369424" y="1323072"/>
            <a:ext cx="2438339" cy="524787"/>
            <a:chOff x="277075" y="839925"/>
            <a:chExt cx="1828800" cy="393600"/>
          </a:xfrm>
        </p:grpSpPr>
        <p:sp>
          <p:nvSpPr>
            <p:cNvPr id="350" name="Google Shape;350;p30"/>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 name="Google Shape;351;p30"/>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352" name="Google Shape;352;p30"/>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53" name="Google Shape;353;p30"/>
          <p:cNvGrpSpPr/>
          <p:nvPr/>
        </p:nvGrpSpPr>
        <p:grpSpPr>
          <a:xfrm>
            <a:off x="3315728" y="1323072"/>
            <a:ext cx="2438339" cy="524787"/>
            <a:chOff x="3172675" y="839925"/>
            <a:chExt cx="1828800" cy="393600"/>
          </a:xfrm>
        </p:grpSpPr>
        <p:sp>
          <p:nvSpPr>
            <p:cNvPr id="354" name="Google Shape;354;p30"/>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5" name="Google Shape;355;p30"/>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356" name="Google Shape;356;p30"/>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57" name="Google Shape;357;p30"/>
          <p:cNvGrpSpPr/>
          <p:nvPr/>
        </p:nvGrpSpPr>
        <p:grpSpPr>
          <a:xfrm>
            <a:off x="9377820" y="1324639"/>
            <a:ext cx="2438339" cy="508787"/>
            <a:chOff x="7414550" y="1817725"/>
            <a:chExt cx="1828800" cy="381600"/>
          </a:xfrm>
        </p:grpSpPr>
        <p:grpSp>
          <p:nvGrpSpPr>
            <p:cNvPr id="358" name="Google Shape;358;p30"/>
            <p:cNvGrpSpPr/>
            <p:nvPr/>
          </p:nvGrpSpPr>
          <p:grpSpPr>
            <a:xfrm>
              <a:off x="7414550" y="1817725"/>
              <a:ext cx="1828800" cy="381600"/>
              <a:chOff x="6068275" y="839925"/>
              <a:chExt cx="1828800" cy="381600"/>
            </a:xfrm>
          </p:grpSpPr>
          <p:sp>
            <p:nvSpPr>
              <p:cNvPr id="359" name="Google Shape;359;p30"/>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0" name="Google Shape;360;p30"/>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361" name="Google Shape;361;p30"/>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62" name="Google Shape;362;p30"/>
          <p:cNvGrpSpPr/>
          <p:nvPr/>
        </p:nvGrpSpPr>
        <p:grpSpPr>
          <a:xfrm>
            <a:off x="6363654" y="1323067"/>
            <a:ext cx="2438339" cy="511987"/>
            <a:chOff x="5382475" y="992325"/>
            <a:chExt cx="1828800" cy="384000"/>
          </a:xfrm>
        </p:grpSpPr>
        <p:grpSp>
          <p:nvGrpSpPr>
            <p:cNvPr id="363" name="Google Shape;363;p30"/>
            <p:cNvGrpSpPr/>
            <p:nvPr/>
          </p:nvGrpSpPr>
          <p:grpSpPr>
            <a:xfrm>
              <a:off x="5382475" y="992325"/>
              <a:ext cx="1828800" cy="384000"/>
              <a:chOff x="6068275" y="839925"/>
              <a:chExt cx="1828800" cy="384000"/>
            </a:xfrm>
          </p:grpSpPr>
          <p:sp>
            <p:nvSpPr>
              <p:cNvPr id="364" name="Google Shape;364;p30"/>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5" name="Google Shape;365;p30"/>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366" name="Google Shape;366;p30"/>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67" name="Google Shape;367;p30"/>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8" name="Google Shape;368;p30"/>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Engineers</a:t>
            </a:r>
            <a:endParaRPr b="1" sz="1600">
              <a:solidFill>
                <a:srgbClr val="404040"/>
              </a:solidFill>
            </a:endParaRPr>
          </a:p>
        </p:txBody>
      </p:sp>
      <p:sp>
        <p:nvSpPr>
          <p:cNvPr id="369" name="Google Shape;369;p30"/>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Scientists</a:t>
            </a:r>
            <a:endParaRPr b="1" sz="1600">
              <a:solidFill>
                <a:srgbClr val="404040"/>
              </a:solidFill>
            </a:endParaRPr>
          </a:p>
        </p:txBody>
      </p:sp>
      <p:sp>
        <p:nvSpPr>
          <p:cNvPr id="370" name="Google Shape;370;p30"/>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Software Engineers</a:t>
            </a:r>
            <a:endParaRPr b="1" sz="1600">
              <a:solidFill>
                <a:srgbClr val="404040"/>
              </a:solidFill>
            </a:endParaRPr>
          </a:p>
        </p:txBody>
      </p:sp>
      <p:sp>
        <p:nvSpPr>
          <p:cNvPr id="371" name="Google Shape;371;p30"/>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Systems Engineers</a:t>
            </a:r>
            <a:endParaRPr b="1" sz="1600">
              <a:solidFill>
                <a:srgbClr val="404040"/>
              </a:solidFill>
            </a:endParaRPr>
          </a:p>
        </p:txBody>
      </p:sp>
      <p:sp>
        <p:nvSpPr>
          <p:cNvPr id="372" name="Google Shape;372;p3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404040"/>
                </a:solidFill>
              </a:rPr>
              <a:t>‹#›</a:t>
            </a:fld>
            <a:endParaRPr>
              <a:solidFill>
                <a:srgbClr val="40404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1"/>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379" name="Google Shape;379;p31"/>
          <p:cNvGrpSpPr/>
          <p:nvPr/>
        </p:nvGrpSpPr>
        <p:grpSpPr>
          <a:xfrm>
            <a:off x="369424" y="1323072"/>
            <a:ext cx="2438339" cy="524787"/>
            <a:chOff x="277075" y="839925"/>
            <a:chExt cx="1828800" cy="393600"/>
          </a:xfrm>
        </p:grpSpPr>
        <p:sp>
          <p:nvSpPr>
            <p:cNvPr id="380" name="Google Shape;380;p31"/>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1" name="Google Shape;381;p31"/>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382" name="Google Shape;382;p31"/>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83" name="Google Shape;383;p31"/>
          <p:cNvGrpSpPr/>
          <p:nvPr/>
        </p:nvGrpSpPr>
        <p:grpSpPr>
          <a:xfrm>
            <a:off x="3315728" y="1323072"/>
            <a:ext cx="2438339" cy="524787"/>
            <a:chOff x="3172675" y="839925"/>
            <a:chExt cx="1828800" cy="393600"/>
          </a:xfrm>
        </p:grpSpPr>
        <p:sp>
          <p:nvSpPr>
            <p:cNvPr id="384" name="Google Shape;384;p31"/>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5" name="Google Shape;385;p31"/>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386" name="Google Shape;386;p31"/>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87" name="Google Shape;387;p31"/>
          <p:cNvGrpSpPr/>
          <p:nvPr/>
        </p:nvGrpSpPr>
        <p:grpSpPr>
          <a:xfrm>
            <a:off x="9377820" y="1324639"/>
            <a:ext cx="2438339" cy="508787"/>
            <a:chOff x="7414550" y="1817725"/>
            <a:chExt cx="1828800" cy="381600"/>
          </a:xfrm>
        </p:grpSpPr>
        <p:grpSp>
          <p:nvGrpSpPr>
            <p:cNvPr id="388" name="Google Shape;388;p31"/>
            <p:cNvGrpSpPr/>
            <p:nvPr/>
          </p:nvGrpSpPr>
          <p:grpSpPr>
            <a:xfrm>
              <a:off x="7414550" y="1817725"/>
              <a:ext cx="1828800" cy="381600"/>
              <a:chOff x="6068275" y="839925"/>
              <a:chExt cx="1828800" cy="381600"/>
            </a:xfrm>
          </p:grpSpPr>
          <p:sp>
            <p:nvSpPr>
              <p:cNvPr id="389" name="Google Shape;389;p31"/>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0" name="Google Shape;390;p31"/>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391" name="Google Shape;391;p31"/>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92" name="Google Shape;392;p31"/>
          <p:cNvGrpSpPr/>
          <p:nvPr/>
        </p:nvGrpSpPr>
        <p:grpSpPr>
          <a:xfrm>
            <a:off x="6363654" y="1323067"/>
            <a:ext cx="2438339" cy="511987"/>
            <a:chOff x="5382475" y="992325"/>
            <a:chExt cx="1828800" cy="384000"/>
          </a:xfrm>
        </p:grpSpPr>
        <p:grpSp>
          <p:nvGrpSpPr>
            <p:cNvPr id="393" name="Google Shape;393;p31"/>
            <p:cNvGrpSpPr/>
            <p:nvPr/>
          </p:nvGrpSpPr>
          <p:grpSpPr>
            <a:xfrm>
              <a:off x="5382475" y="992325"/>
              <a:ext cx="1828800" cy="384000"/>
              <a:chOff x="6068275" y="839925"/>
              <a:chExt cx="1828800" cy="384000"/>
            </a:xfrm>
          </p:grpSpPr>
          <p:sp>
            <p:nvSpPr>
              <p:cNvPr id="394" name="Google Shape;394;p31"/>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5" name="Google Shape;395;p31"/>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396" name="Google Shape;396;p31"/>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97" name="Google Shape;397;p31"/>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p31"/>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Engineers</a:t>
            </a:r>
            <a:endParaRPr b="1" sz="1600">
              <a:solidFill>
                <a:srgbClr val="404040"/>
              </a:solidFill>
            </a:endParaRPr>
          </a:p>
        </p:txBody>
      </p:sp>
      <p:sp>
        <p:nvSpPr>
          <p:cNvPr id="399" name="Google Shape;399;p31"/>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Scientists</a:t>
            </a:r>
            <a:endParaRPr b="1" sz="1600">
              <a:solidFill>
                <a:srgbClr val="404040"/>
              </a:solidFill>
            </a:endParaRPr>
          </a:p>
        </p:txBody>
      </p:sp>
      <p:sp>
        <p:nvSpPr>
          <p:cNvPr id="400" name="Google Shape;400;p31"/>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Software Engineers</a:t>
            </a:r>
            <a:endParaRPr b="1" sz="1600">
              <a:solidFill>
                <a:srgbClr val="404040"/>
              </a:solidFill>
            </a:endParaRPr>
          </a:p>
        </p:txBody>
      </p:sp>
      <p:sp>
        <p:nvSpPr>
          <p:cNvPr id="401" name="Google Shape;401;p31"/>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Systems Engineers</a:t>
            </a:r>
            <a:endParaRPr b="1" sz="1600">
              <a:solidFill>
                <a:srgbClr val="404040"/>
              </a:solidFill>
            </a:endParaRPr>
          </a:p>
        </p:txBody>
      </p:sp>
      <p:sp>
        <p:nvSpPr>
          <p:cNvPr id="402" name="Google Shape;402;p3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403" name="Google Shape;403;p31"/>
          <p:cNvGrpSpPr/>
          <p:nvPr/>
        </p:nvGrpSpPr>
        <p:grpSpPr>
          <a:xfrm>
            <a:off x="94650" y="1979950"/>
            <a:ext cx="1617160" cy="3760306"/>
            <a:chOff x="94650" y="1979950"/>
            <a:chExt cx="1617160" cy="3760306"/>
          </a:xfrm>
        </p:grpSpPr>
        <p:grpSp>
          <p:nvGrpSpPr>
            <p:cNvPr id="404" name="Google Shape;404;p31"/>
            <p:cNvGrpSpPr/>
            <p:nvPr/>
          </p:nvGrpSpPr>
          <p:grpSpPr>
            <a:xfrm>
              <a:off x="94650" y="1979950"/>
              <a:ext cx="1617160" cy="3760306"/>
              <a:chOff x="94650" y="1979950"/>
              <a:chExt cx="1617160" cy="3760306"/>
            </a:xfrm>
          </p:grpSpPr>
          <p:grpSp>
            <p:nvGrpSpPr>
              <p:cNvPr id="405" name="Google Shape;405;p31"/>
              <p:cNvGrpSpPr/>
              <p:nvPr/>
            </p:nvGrpSpPr>
            <p:grpSpPr>
              <a:xfrm>
                <a:off x="94650" y="1979950"/>
                <a:ext cx="1617160" cy="3760306"/>
                <a:chOff x="147191" y="1484999"/>
                <a:chExt cx="1212900" cy="2820300"/>
              </a:xfrm>
            </p:grpSpPr>
            <p:sp>
              <p:nvSpPr>
                <p:cNvPr id="406" name="Google Shape;406;p31"/>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07" name="Google Shape;407;p31"/>
                <p:cNvGrpSpPr/>
                <p:nvPr/>
              </p:nvGrpSpPr>
              <p:grpSpPr>
                <a:xfrm>
                  <a:off x="217450" y="1804056"/>
                  <a:ext cx="942975" cy="212076"/>
                  <a:chOff x="217450" y="1880256"/>
                  <a:chExt cx="942975" cy="212076"/>
                </a:xfrm>
              </p:grpSpPr>
              <p:pic>
                <p:nvPicPr>
                  <p:cNvPr id="408" name="Google Shape;408;p31"/>
                  <p:cNvPicPr preferRelativeResize="0"/>
                  <p:nvPr/>
                </p:nvPicPr>
                <p:blipFill>
                  <a:blip r:embed="rId7">
                    <a:alphaModFix/>
                  </a:blip>
                  <a:stretch>
                    <a:fillRect/>
                  </a:stretch>
                </p:blipFill>
                <p:spPr>
                  <a:xfrm>
                    <a:off x="217450" y="1880256"/>
                    <a:ext cx="212076" cy="212076"/>
                  </a:xfrm>
                  <a:prstGeom prst="rect">
                    <a:avLst/>
                  </a:prstGeom>
                  <a:noFill/>
                  <a:ln>
                    <a:noFill/>
                  </a:ln>
                </p:spPr>
              </p:pic>
              <p:sp>
                <p:nvSpPr>
                  <p:cNvPr id="409" name="Google Shape;409;p31"/>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410" name="Google Shape;410;p31"/>
                <p:cNvGrpSpPr/>
                <p:nvPr/>
              </p:nvGrpSpPr>
              <p:grpSpPr>
                <a:xfrm>
                  <a:off x="217444" y="1556850"/>
                  <a:ext cx="942981" cy="214925"/>
                  <a:chOff x="217444" y="1614000"/>
                  <a:chExt cx="942981" cy="214925"/>
                </a:xfrm>
              </p:grpSpPr>
              <p:pic>
                <p:nvPicPr>
                  <p:cNvPr id="411" name="Google Shape;411;p31"/>
                  <p:cNvPicPr preferRelativeResize="0"/>
                  <p:nvPr/>
                </p:nvPicPr>
                <p:blipFill>
                  <a:blip r:embed="rId8">
                    <a:alphaModFix/>
                  </a:blip>
                  <a:stretch>
                    <a:fillRect/>
                  </a:stretch>
                </p:blipFill>
                <p:spPr>
                  <a:xfrm>
                    <a:off x="217444" y="1614000"/>
                    <a:ext cx="212075" cy="214925"/>
                  </a:xfrm>
                  <a:prstGeom prst="rect">
                    <a:avLst/>
                  </a:prstGeom>
                  <a:noFill/>
                  <a:ln>
                    <a:noFill/>
                  </a:ln>
                </p:spPr>
              </p:pic>
              <p:sp>
                <p:nvSpPr>
                  <p:cNvPr id="412" name="Google Shape;412;p31"/>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413" name="Google Shape;413;p31"/>
                <p:cNvGrpSpPr/>
                <p:nvPr/>
              </p:nvGrpSpPr>
              <p:grpSpPr>
                <a:xfrm>
                  <a:off x="200038" y="2004997"/>
                  <a:ext cx="960388" cy="246888"/>
                  <a:chOff x="200038" y="2019216"/>
                  <a:chExt cx="960388" cy="246888"/>
                </a:xfrm>
              </p:grpSpPr>
              <p:sp>
                <p:nvSpPr>
                  <p:cNvPr id="414" name="Google Shape;414;p31"/>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415" name="Google Shape;415;p31"/>
                  <p:cNvPicPr preferRelativeResize="0"/>
                  <p:nvPr/>
                </p:nvPicPr>
                <p:blipFill>
                  <a:blip r:embed="rId9">
                    <a:alphaModFix/>
                  </a:blip>
                  <a:stretch>
                    <a:fillRect/>
                  </a:stretch>
                </p:blipFill>
                <p:spPr>
                  <a:xfrm>
                    <a:off x="200038" y="2019216"/>
                    <a:ext cx="246888" cy="246888"/>
                  </a:xfrm>
                  <a:prstGeom prst="rect">
                    <a:avLst/>
                  </a:prstGeom>
                  <a:noFill/>
                  <a:ln>
                    <a:noFill/>
                  </a:ln>
                </p:spPr>
              </p:pic>
            </p:grpSp>
            <p:grpSp>
              <p:nvGrpSpPr>
                <p:cNvPr id="416" name="Google Shape;416;p31"/>
                <p:cNvGrpSpPr/>
                <p:nvPr/>
              </p:nvGrpSpPr>
              <p:grpSpPr>
                <a:xfrm>
                  <a:off x="242450" y="2578760"/>
                  <a:ext cx="966450" cy="211275"/>
                  <a:chOff x="242450" y="2859679"/>
                  <a:chExt cx="966450" cy="211275"/>
                </a:xfrm>
              </p:grpSpPr>
              <p:pic>
                <p:nvPicPr>
                  <p:cNvPr id="417" name="Google Shape;417;p31"/>
                  <p:cNvPicPr preferRelativeResize="0"/>
                  <p:nvPr/>
                </p:nvPicPr>
                <p:blipFill>
                  <a:blip r:embed="rId10">
                    <a:alphaModFix/>
                  </a:blip>
                  <a:stretch>
                    <a:fillRect/>
                  </a:stretch>
                </p:blipFill>
                <p:spPr>
                  <a:xfrm>
                    <a:off x="242450" y="2859679"/>
                    <a:ext cx="211275" cy="211275"/>
                  </a:xfrm>
                  <a:prstGeom prst="rect">
                    <a:avLst/>
                  </a:prstGeom>
                  <a:noFill/>
                  <a:ln>
                    <a:noFill/>
                  </a:ln>
                </p:spPr>
              </p:pic>
              <p:sp>
                <p:nvSpPr>
                  <p:cNvPr id="418" name="Google Shape;418;p31"/>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419" name="Google Shape;419;p31"/>
              <p:cNvGrpSpPr/>
              <p:nvPr/>
            </p:nvGrpSpPr>
            <p:grpSpPr>
              <a:xfrm>
                <a:off x="193050" y="4736375"/>
                <a:ext cx="1421775" cy="245475"/>
                <a:chOff x="193050" y="4888775"/>
                <a:chExt cx="1421775" cy="245475"/>
              </a:xfrm>
            </p:grpSpPr>
            <p:pic>
              <p:nvPicPr>
                <p:cNvPr id="420" name="Google Shape;420;p31"/>
                <p:cNvPicPr preferRelativeResize="0"/>
                <p:nvPr/>
              </p:nvPicPr>
              <p:blipFill>
                <a:blip r:embed="rId11">
                  <a:alphaModFix/>
                </a:blip>
                <a:stretch>
                  <a:fillRect/>
                </a:stretch>
              </p:blipFill>
              <p:spPr>
                <a:xfrm>
                  <a:off x="193050" y="4888775"/>
                  <a:ext cx="245475" cy="245475"/>
                </a:xfrm>
                <a:prstGeom prst="rect">
                  <a:avLst/>
                </a:prstGeom>
                <a:noFill/>
                <a:ln>
                  <a:noFill/>
                </a:ln>
              </p:spPr>
            </p:pic>
            <p:sp>
              <p:nvSpPr>
                <p:cNvPr id="421" name="Google Shape;421;p31"/>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422" name="Google Shape;422;p31"/>
              <p:cNvGrpSpPr/>
              <p:nvPr/>
            </p:nvGrpSpPr>
            <p:grpSpPr>
              <a:xfrm>
                <a:off x="193050" y="5037750"/>
                <a:ext cx="1341050" cy="333300"/>
                <a:chOff x="193050" y="5266350"/>
                <a:chExt cx="1341050" cy="333300"/>
              </a:xfrm>
            </p:grpSpPr>
            <p:pic>
              <p:nvPicPr>
                <p:cNvPr id="423" name="Google Shape;423;p31"/>
                <p:cNvPicPr preferRelativeResize="0"/>
                <p:nvPr/>
              </p:nvPicPr>
              <p:blipFill>
                <a:blip r:embed="rId12">
                  <a:alphaModFix/>
                </a:blip>
                <a:stretch>
                  <a:fillRect/>
                </a:stretch>
              </p:blipFill>
              <p:spPr>
                <a:xfrm>
                  <a:off x="193050" y="5266350"/>
                  <a:ext cx="331811" cy="333300"/>
                </a:xfrm>
                <a:prstGeom prst="rect">
                  <a:avLst/>
                </a:prstGeom>
                <a:noFill/>
                <a:ln>
                  <a:noFill/>
                </a:ln>
              </p:spPr>
            </p:pic>
            <p:sp>
              <p:nvSpPr>
                <p:cNvPr id="424" name="Google Shape;424;p31"/>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425" name="Google Shape;425;p31"/>
              <p:cNvGrpSpPr/>
              <p:nvPr/>
            </p:nvGrpSpPr>
            <p:grpSpPr>
              <a:xfrm>
                <a:off x="193050" y="5377799"/>
                <a:ext cx="1341050" cy="334800"/>
                <a:chOff x="193050" y="5377799"/>
                <a:chExt cx="1341050" cy="334800"/>
              </a:xfrm>
            </p:grpSpPr>
            <p:pic>
              <p:nvPicPr>
                <p:cNvPr id="426" name="Google Shape;426;p31"/>
                <p:cNvPicPr preferRelativeResize="0"/>
                <p:nvPr/>
              </p:nvPicPr>
              <p:blipFill>
                <a:blip r:embed="rId13">
                  <a:alphaModFix/>
                </a:blip>
                <a:stretch>
                  <a:fillRect/>
                </a:stretch>
              </p:blipFill>
              <p:spPr>
                <a:xfrm>
                  <a:off x="193050" y="5377799"/>
                  <a:ext cx="334800" cy="334800"/>
                </a:xfrm>
                <a:prstGeom prst="rect">
                  <a:avLst/>
                </a:prstGeom>
                <a:noFill/>
                <a:ln>
                  <a:noFill/>
                </a:ln>
              </p:spPr>
            </p:pic>
            <p:sp>
              <p:nvSpPr>
                <p:cNvPr id="427" name="Google Shape;427;p31"/>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428" name="Google Shape;428;p31"/>
            <p:cNvGrpSpPr/>
            <p:nvPr/>
          </p:nvGrpSpPr>
          <p:grpSpPr>
            <a:xfrm>
              <a:off x="235600" y="3074775"/>
              <a:ext cx="1413575" cy="310800"/>
              <a:chOff x="6216725" y="1283475"/>
              <a:chExt cx="1413575" cy="310800"/>
            </a:xfrm>
          </p:grpSpPr>
          <p:sp>
            <p:nvSpPr>
              <p:cNvPr id="429" name="Google Shape;429;p31"/>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430" name="Google Shape;430;p31"/>
              <p:cNvPicPr preferRelativeResize="0"/>
              <p:nvPr/>
            </p:nvPicPr>
            <p:blipFill>
              <a:blip r:embed="rId14">
                <a:alphaModFix/>
              </a:blip>
              <a:stretch>
                <a:fillRect/>
              </a:stretch>
            </p:blipFill>
            <p:spPr>
              <a:xfrm>
                <a:off x="6216725" y="1325850"/>
                <a:ext cx="183000" cy="183000"/>
              </a:xfrm>
              <a:prstGeom prst="rect">
                <a:avLst/>
              </a:prstGeom>
              <a:noFill/>
              <a:ln>
                <a:noFill/>
              </a:ln>
            </p:spPr>
          </p:pic>
        </p:grpSp>
        <p:grpSp>
          <p:nvGrpSpPr>
            <p:cNvPr id="431" name="Google Shape;431;p31"/>
            <p:cNvGrpSpPr/>
            <p:nvPr/>
          </p:nvGrpSpPr>
          <p:grpSpPr>
            <a:xfrm>
              <a:off x="235563" y="4387975"/>
              <a:ext cx="1134663" cy="268500"/>
              <a:chOff x="6216725" y="1554450"/>
              <a:chExt cx="1134663" cy="268500"/>
            </a:xfrm>
          </p:grpSpPr>
          <p:pic>
            <p:nvPicPr>
              <p:cNvPr id="432" name="Google Shape;432;p31"/>
              <p:cNvPicPr preferRelativeResize="0"/>
              <p:nvPr/>
            </p:nvPicPr>
            <p:blipFill>
              <a:blip r:embed="rId15">
                <a:alphaModFix/>
              </a:blip>
              <a:stretch>
                <a:fillRect/>
              </a:stretch>
            </p:blipFill>
            <p:spPr>
              <a:xfrm>
                <a:off x="6216725" y="1590850"/>
                <a:ext cx="236700" cy="133151"/>
              </a:xfrm>
              <a:prstGeom prst="rect">
                <a:avLst/>
              </a:prstGeom>
              <a:noFill/>
              <a:ln>
                <a:noFill/>
              </a:ln>
            </p:spPr>
          </p:pic>
          <p:sp>
            <p:nvSpPr>
              <p:cNvPr id="433" name="Google Shape;433;p31"/>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434" name="Google Shape;434;p31"/>
            <p:cNvGrpSpPr/>
            <p:nvPr/>
          </p:nvGrpSpPr>
          <p:grpSpPr>
            <a:xfrm>
              <a:off x="235574" y="3841325"/>
              <a:ext cx="1354301" cy="508800"/>
              <a:chOff x="3945749" y="2942188"/>
              <a:chExt cx="1354301" cy="508800"/>
            </a:xfrm>
          </p:grpSpPr>
          <p:sp>
            <p:nvSpPr>
              <p:cNvPr id="435" name="Google Shape;435;p31"/>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436" name="Google Shape;436;p31"/>
              <p:cNvPicPr preferRelativeResize="0"/>
              <p:nvPr/>
            </p:nvPicPr>
            <p:blipFill>
              <a:blip r:embed="rId16">
                <a:alphaModFix/>
              </a:blip>
              <a:stretch>
                <a:fillRect/>
              </a:stretch>
            </p:blipFill>
            <p:spPr>
              <a:xfrm>
                <a:off x="3945749" y="3051988"/>
                <a:ext cx="212801" cy="244000"/>
              </a:xfrm>
              <a:prstGeom prst="rect">
                <a:avLst/>
              </a:prstGeom>
              <a:noFill/>
              <a:ln>
                <a:noFill/>
              </a:ln>
            </p:spPr>
          </p:pic>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2"/>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443" name="Google Shape;443;p32"/>
          <p:cNvGrpSpPr/>
          <p:nvPr/>
        </p:nvGrpSpPr>
        <p:grpSpPr>
          <a:xfrm>
            <a:off x="369424" y="1323072"/>
            <a:ext cx="2438339" cy="524787"/>
            <a:chOff x="277075" y="839925"/>
            <a:chExt cx="1828800" cy="393600"/>
          </a:xfrm>
        </p:grpSpPr>
        <p:sp>
          <p:nvSpPr>
            <p:cNvPr id="444" name="Google Shape;444;p32"/>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5" name="Google Shape;445;p32"/>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446" name="Google Shape;446;p32"/>
            <p:cNvPicPr preferRelativeResize="0"/>
            <p:nvPr/>
          </p:nvPicPr>
          <p:blipFill>
            <a:blip r:embed="rId4">
              <a:alphaModFix/>
            </a:blip>
            <a:stretch>
              <a:fillRect/>
            </a:stretch>
          </p:blipFill>
          <p:spPr>
            <a:xfrm>
              <a:off x="363925" y="914500"/>
              <a:ext cx="212538" cy="242900"/>
            </a:xfrm>
            <a:prstGeom prst="rect">
              <a:avLst/>
            </a:prstGeom>
            <a:noFill/>
            <a:ln>
              <a:noFill/>
            </a:ln>
          </p:spPr>
        </p:pic>
      </p:grpSp>
      <p:grpSp>
        <p:nvGrpSpPr>
          <p:cNvPr id="447" name="Google Shape;447;p32"/>
          <p:cNvGrpSpPr/>
          <p:nvPr/>
        </p:nvGrpSpPr>
        <p:grpSpPr>
          <a:xfrm>
            <a:off x="3315728" y="1323072"/>
            <a:ext cx="2438339" cy="524787"/>
            <a:chOff x="3172675" y="839925"/>
            <a:chExt cx="1828800" cy="393600"/>
          </a:xfrm>
        </p:grpSpPr>
        <p:sp>
          <p:nvSpPr>
            <p:cNvPr id="448" name="Google Shape;448;p32"/>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9" name="Google Shape;449;p32"/>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450" name="Google Shape;450;p32"/>
            <p:cNvPicPr preferRelativeResize="0"/>
            <p:nvPr/>
          </p:nvPicPr>
          <p:blipFill>
            <a:blip r:embed="rId5">
              <a:alphaModFix/>
            </a:blip>
            <a:stretch>
              <a:fillRect/>
            </a:stretch>
          </p:blipFill>
          <p:spPr>
            <a:xfrm>
              <a:off x="3224176" y="915275"/>
              <a:ext cx="242900" cy="242900"/>
            </a:xfrm>
            <a:prstGeom prst="rect">
              <a:avLst/>
            </a:prstGeom>
            <a:noFill/>
            <a:ln>
              <a:noFill/>
            </a:ln>
          </p:spPr>
        </p:pic>
      </p:grpSp>
      <p:grpSp>
        <p:nvGrpSpPr>
          <p:cNvPr id="451" name="Google Shape;451;p32"/>
          <p:cNvGrpSpPr/>
          <p:nvPr/>
        </p:nvGrpSpPr>
        <p:grpSpPr>
          <a:xfrm>
            <a:off x="9377820" y="1324639"/>
            <a:ext cx="2438339" cy="508787"/>
            <a:chOff x="7414550" y="1817725"/>
            <a:chExt cx="1828800" cy="381600"/>
          </a:xfrm>
        </p:grpSpPr>
        <p:grpSp>
          <p:nvGrpSpPr>
            <p:cNvPr id="452" name="Google Shape;452;p32"/>
            <p:cNvGrpSpPr/>
            <p:nvPr/>
          </p:nvGrpSpPr>
          <p:grpSpPr>
            <a:xfrm>
              <a:off x="7414550" y="1817725"/>
              <a:ext cx="1828800" cy="381600"/>
              <a:chOff x="6068275" y="839925"/>
              <a:chExt cx="1828800" cy="381600"/>
            </a:xfrm>
          </p:grpSpPr>
          <p:sp>
            <p:nvSpPr>
              <p:cNvPr id="453" name="Google Shape;453;p32"/>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4" name="Google Shape;454;p32"/>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455" name="Google Shape;455;p32"/>
            <p:cNvPicPr preferRelativeResize="0"/>
            <p:nvPr/>
          </p:nvPicPr>
          <p:blipFill>
            <a:blip r:embed="rId6">
              <a:alphaModFix/>
            </a:blip>
            <a:stretch>
              <a:fillRect/>
            </a:stretch>
          </p:blipFill>
          <p:spPr>
            <a:xfrm>
              <a:off x="7492850" y="1891075"/>
              <a:ext cx="308611" cy="246889"/>
            </a:xfrm>
            <a:prstGeom prst="rect">
              <a:avLst/>
            </a:prstGeom>
            <a:noFill/>
            <a:ln>
              <a:noFill/>
            </a:ln>
          </p:spPr>
        </p:pic>
      </p:grpSp>
      <p:grpSp>
        <p:nvGrpSpPr>
          <p:cNvPr id="456" name="Google Shape;456;p32"/>
          <p:cNvGrpSpPr/>
          <p:nvPr/>
        </p:nvGrpSpPr>
        <p:grpSpPr>
          <a:xfrm>
            <a:off x="6363654" y="1323067"/>
            <a:ext cx="2438339" cy="511987"/>
            <a:chOff x="5382475" y="992325"/>
            <a:chExt cx="1828800" cy="384000"/>
          </a:xfrm>
        </p:grpSpPr>
        <p:grpSp>
          <p:nvGrpSpPr>
            <p:cNvPr id="457" name="Google Shape;457;p32"/>
            <p:cNvGrpSpPr/>
            <p:nvPr/>
          </p:nvGrpSpPr>
          <p:grpSpPr>
            <a:xfrm>
              <a:off x="5382475" y="992325"/>
              <a:ext cx="1828800" cy="384000"/>
              <a:chOff x="6068275" y="839925"/>
              <a:chExt cx="1828800" cy="384000"/>
            </a:xfrm>
          </p:grpSpPr>
          <p:sp>
            <p:nvSpPr>
              <p:cNvPr id="458" name="Google Shape;458;p32"/>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9" name="Google Shape;459;p32"/>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460" name="Google Shape;460;p32"/>
            <p:cNvPicPr preferRelativeResize="0"/>
            <p:nvPr/>
          </p:nvPicPr>
          <p:blipFill>
            <a:blip r:embed="rId7">
              <a:alphaModFix/>
            </a:blip>
            <a:stretch>
              <a:fillRect/>
            </a:stretch>
          </p:blipFill>
          <p:spPr>
            <a:xfrm>
              <a:off x="5437900" y="1065675"/>
              <a:ext cx="308611" cy="246889"/>
            </a:xfrm>
            <a:prstGeom prst="rect">
              <a:avLst/>
            </a:prstGeom>
            <a:noFill/>
            <a:ln>
              <a:noFill/>
            </a:ln>
          </p:spPr>
        </p:pic>
      </p:grpSp>
      <p:sp>
        <p:nvSpPr>
          <p:cNvPr id="461" name="Google Shape;461;p32"/>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2" name="Google Shape;462;p32"/>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Engineers</a:t>
            </a:r>
            <a:endParaRPr b="1" sz="1600">
              <a:solidFill>
                <a:srgbClr val="404040"/>
              </a:solidFill>
            </a:endParaRPr>
          </a:p>
        </p:txBody>
      </p:sp>
      <p:sp>
        <p:nvSpPr>
          <p:cNvPr id="463" name="Google Shape;463;p32"/>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Scientists</a:t>
            </a:r>
            <a:endParaRPr b="1" sz="1600">
              <a:solidFill>
                <a:srgbClr val="404040"/>
              </a:solidFill>
            </a:endParaRPr>
          </a:p>
        </p:txBody>
      </p:sp>
      <p:sp>
        <p:nvSpPr>
          <p:cNvPr id="464" name="Google Shape;464;p32"/>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Software Engineers</a:t>
            </a:r>
            <a:endParaRPr b="1" sz="1600">
              <a:solidFill>
                <a:srgbClr val="404040"/>
              </a:solidFill>
            </a:endParaRPr>
          </a:p>
        </p:txBody>
      </p:sp>
      <p:sp>
        <p:nvSpPr>
          <p:cNvPr id="465" name="Google Shape;465;p32"/>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Systems Engineers</a:t>
            </a:r>
            <a:endParaRPr b="1" sz="1600">
              <a:solidFill>
                <a:srgbClr val="404040"/>
              </a:solidFill>
            </a:endParaRPr>
          </a:p>
        </p:txBody>
      </p:sp>
      <p:sp>
        <p:nvSpPr>
          <p:cNvPr id="466" name="Google Shape;466;p3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404040"/>
                </a:solidFill>
              </a:rPr>
              <a:t>‹#›</a:t>
            </a:fld>
            <a:endParaRPr>
              <a:solidFill>
                <a:srgbClr val="404040"/>
              </a:solidFill>
            </a:endParaRPr>
          </a:p>
        </p:txBody>
      </p:sp>
      <p:grpSp>
        <p:nvGrpSpPr>
          <p:cNvPr id="467" name="Google Shape;467;p32"/>
          <p:cNvGrpSpPr/>
          <p:nvPr/>
        </p:nvGrpSpPr>
        <p:grpSpPr>
          <a:xfrm>
            <a:off x="94650" y="1979950"/>
            <a:ext cx="1617160" cy="3760306"/>
            <a:chOff x="94650" y="1979950"/>
            <a:chExt cx="1617160" cy="3760306"/>
          </a:xfrm>
        </p:grpSpPr>
        <p:grpSp>
          <p:nvGrpSpPr>
            <p:cNvPr id="468" name="Google Shape;468;p32"/>
            <p:cNvGrpSpPr/>
            <p:nvPr/>
          </p:nvGrpSpPr>
          <p:grpSpPr>
            <a:xfrm>
              <a:off x="94650" y="1979950"/>
              <a:ext cx="1617160" cy="3760306"/>
              <a:chOff x="94650" y="1979950"/>
              <a:chExt cx="1617160" cy="3760306"/>
            </a:xfrm>
          </p:grpSpPr>
          <p:grpSp>
            <p:nvGrpSpPr>
              <p:cNvPr id="469" name="Google Shape;469;p32"/>
              <p:cNvGrpSpPr/>
              <p:nvPr/>
            </p:nvGrpSpPr>
            <p:grpSpPr>
              <a:xfrm>
                <a:off x="94650" y="1979950"/>
                <a:ext cx="1617160" cy="3760306"/>
                <a:chOff x="147191" y="1484999"/>
                <a:chExt cx="1212900" cy="2820300"/>
              </a:xfrm>
            </p:grpSpPr>
            <p:sp>
              <p:nvSpPr>
                <p:cNvPr id="470" name="Google Shape;470;p32"/>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71" name="Google Shape;471;p32"/>
                <p:cNvGrpSpPr/>
                <p:nvPr/>
              </p:nvGrpSpPr>
              <p:grpSpPr>
                <a:xfrm>
                  <a:off x="217450" y="1804056"/>
                  <a:ext cx="942975" cy="212076"/>
                  <a:chOff x="217450" y="1880256"/>
                  <a:chExt cx="942975" cy="212076"/>
                </a:xfrm>
              </p:grpSpPr>
              <p:pic>
                <p:nvPicPr>
                  <p:cNvPr id="472" name="Google Shape;472;p32"/>
                  <p:cNvPicPr preferRelativeResize="0"/>
                  <p:nvPr/>
                </p:nvPicPr>
                <p:blipFill>
                  <a:blip r:embed="rId8">
                    <a:alphaModFix/>
                  </a:blip>
                  <a:stretch>
                    <a:fillRect/>
                  </a:stretch>
                </p:blipFill>
                <p:spPr>
                  <a:xfrm>
                    <a:off x="217450" y="1880256"/>
                    <a:ext cx="212076" cy="212076"/>
                  </a:xfrm>
                  <a:prstGeom prst="rect">
                    <a:avLst/>
                  </a:prstGeom>
                  <a:noFill/>
                  <a:ln>
                    <a:noFill/>
                  </a:ln>
                </p:spPr>
              </p:pic>
              <p:sp>
                <p:nvSpPr>
                  <p:cNvPr id="473" name="Google Shape;473;p32"/>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474" name="Google Shape;474;p32"/>
                <p:cNvGrpSpPr/>
                <p:nvPr/>
              </p:nvGrpSpPr>
              <p:grpSpPr>
                <a:xfrm>
                  <a:off x="217444" y="1556850"/>
                  <a:ext cx="942981" cy="214925"/>
                  <a:chOff x="217444" y="1614000"/>
                  <a:chExt cx="942981" cy="214925"/>
                </a:xfrm>
              </p:grpSpPr>
              <p:pic>
                <p:nvPicPr>
                  <p:cNvPr id="475" name="Google Shape;475;p32"/>
                  <p:cNvPicPr preferRelativeResize="0"/>
                  <p:nvPr/>
                </p:nvPicPr>
                <p:blipFill>
                  <a:blip r:embed="rId9">
                    <a:alphaModFix/>
                  </a:blip>
                  <a:stretch>
                    <a:fillRect/>
                  </a:stretch>
                </p:blipFill>
                <p:spPr>
                  <a:xfrm>
                    <a:off x="217444" y="1614000"/>
                    <a:ext cx="212075" cy="214925"/>
                  </a:xfrm>
                  <a:prstGeom prst="rect">
                    <a:avLst/>
                  </a:prstGeom>
                  <a:noFill/>
                  <a:ln>
                    <a:noFill/>
                  </a:ln>
                </p:spPr>
              </p:pic>
              <p:sp>
                <p:nvSpPr>
                  <p:cNvPr id="476" name="Google Shape;476;p32"/>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477" name="Google Shape;477;p32"/>
                <p:cNvGrpSpPr/>
                <p:nvPr/>
              </p:nvGrpSpPr>
              <p:grpSpPr>
                <a:xfrm>
                  <a:off x="200038" y="2004997"/>
                  <a:ext cx="960388" cy="246888"/>
                  <a:chOff x="200038" y="2019216"/>
                  <a:chExt cx="960388" cy="246888"/>
                </a:xfrm>
              </p:grpSpPr>
              <p:sp>
                <p:nvSpPr>
                  <p:cNvPr id="478" name="Google Shape;478;p32"/>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479" name="Google Shape;479;p32"/>
                  <p:cNvPicPr preferRelativeResize="0"/>
                  <p:nvPr/>
                </p:nvPicPr>
                <p:blipFill>
                  <a:blip r:embed="rId10">
                    <a:alphaModFix/>
                  </a:blip>
                  <a:stretch>
                    <a:fillRect/>
                  </a:stretch>
                </p:blipFill>
                <p:spPr>
                  <a:xfrm>
                    <a:off x="200038" y="2019216"/>
                    <a:ext cx="246888" cy="246888"/>
                  </a:xfrm>
                  <a:prstGeom prst="rect">
                    <a:avLst/>
                  </a:prstGeom>
                  <a:noFill/>
                  <a:ln>
                    <a:noFill/>
                  </a:ln>
                </p:spPr>
              </p:pic>
            </p:grpSp>
            <p:grpSp>
              <p:nvGrpSpPr>
                <p:cNvPr id="480" name="Google Shape;480;p32"/>
                <p:cNvGrpSpPr/>
                <p:nvPr/>
              </p:nvGrpSpPr>
              <p:grpSpPr>
                <a:xfrm>
                  <a:off x="242450" y="2578760"/>
                  <a:ext cx="966450" cy="211275"/>
                  <a:chOff x="242450" y="2859679"/>
                  <a:chExt cx="966450" cy="211275"/>
                </a:xfrm>
              </p:grpSpPr>
              <p:pic>
                <p:nvPicPr>
                  <p:cNvPr id="481" name="Google Shape;481;p32"/>
                  <p:cNvPicPr preferRelativeResize="0"/>
                  <p:nvPr/>
                </p:nvPicPr>
                <p:blipFill>
                  <a:blip r:embed="rId11">
                    <a:alphaModFix/>
                  </a:blip>
                  <a:stretch>
                    <a:fillRect/>
                  </a:stretch>
                </p:blipFill>
                <p:spPr>
                  <a:xfrm>
                    <a:off x="242450" y="2859679"/>
                    <a:ext cx="211275" cy="211275"/>
                  </a:xfrm>
                  <a:prstGeom prst="rect">
                    <a:avLst/>
                  </a:prstGeom>
                  <a:noFill/>
                  <a:ln>
                    <a:noFill/>
                  </a:ln>
                </p:spPr>
              </p:pic>
              <p:sp>
                <p:nvSpPr>
                  <p:cNvPr id="482" name="Google Shape;482;p32"/>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483" name="Google Shape;483;p32"/>
              <p:cNvGrpSpPr/>
              <p:nvPr/>
            </p:nvGrpSpPr>
            <p:grpSpPr>
              <a:xfrm>
                <a:off x="193050" y="4736375"/>
                <a:ext cx="1421775" cy="245475"/>
                <a:chOff x="193050" y="4888775"/>
                <a:chExt cx="1421775" cy="245475"/>
              </a:xfrm>
            </p:grpSpPr>
            <p:pic>
              <p:nvPicPr>
                <p:cNvPr id="484" name="Google Shape;484;p32"/>
                <p:cNvPicPr preferRelativeResize="0"/>
                <p:nvPr/>
              </p:nvPicPr>
              <p:blipFill>
                <a:blip r:embed="rId12">
                  <a:alphaModFix/>
                </a:blip>
                <a:stretch>
                  <a:fillRect/>
                </a:stretch>
              </p:blipFill>
              <p:spPr>
                <a:xfrm>
                  <a:off x="193050" y="4888775"/>
                  <a:ext cx="245475" cy="245475"/>
                </a:xfrm>
                <a:prstGeom prst="rect">
                  <a:avLst/>
                </a:prstGeom>
                <a:noFill/>
                <a:ln>
                  <a:noFill/>
                </a:ln>
              </p:spPr>
            </p:pic>
            <p:sp>
              <p:nvSpPr>
                <p:cNvPr id="485" name="Google Shape;485;p32"/>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486" name="Google Shape;486;p32"/>
              <p:cNvGrpSpPr/>
              <p:nvPr/>
            </p:nvGrpSpPr>
            <p:grpSpPr>
              <a:xfrm>
                <a:off x="193050" y="5037750"/>
                <a:ext cx="1341050" cy="333300"/>
                <a:chOff x="193050" y="5266350"/>
                <a:chExt cx="1341050" cy="333300"/>
              </a:xfrm>
            </p:grpSpPr>
            <p:pic>
              <p:nvPicPr>
                <p:cNvPr id="487" name="Google Shape;487;p32"/>
                <p:cNvPicPr preferRelativeResize="0"/>
                <p:nvPr/>
              </p:nvPicPr>
              <p:blipFill>
                <a:blip r:embed="rId13">
                  <a:alphaModFix/>
                </a:blip>
                <a:stretch>
                  <a:fillRect/>
                </a:stretch>
              </p:blipFill>
              <p:spPr>
                <a:xfrm>
                  <a:off x="193050" y="5266350"/>
                  <a:ext cx="331811" cy="333300"/>
                </a:xfrm>
                <a:prstGeom prst="rect">
                  <a:avLst/>
                </a:prstGeom>
                <a:noFill/>
                <a:ln>
                  <a:noFill/>
                </a:ln>
              </p:spPr>
            </p:pic>
            <p:sp>
              <p:nvSpPr>
                <p:cNvPr id="488" name="Google Shape;488;p32"/>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489" name="Google Shape;489;p32"/>
              <p:cNvGrpSpPr/>
              <p:nvPr/>
            </p:nvGrpSpPr>
            <p:grpSpPr>
              <a:xfrm>
                <a:off x="193050" y="5377799"/>
                <a:ext cx="1341050" cy="334800"/>
                <a:chOff x="193050" y="5377799"/>
                <a:chExt cx="1341050" cy="334800"/>
              </a:xfrm>
            </p:grpSpPr>
            <p:pic>
              <p:nvPicPr>
                <p:cNvPr id="490" name="Google Shape;490;p32"/>
                <p:cNvPicPr preferRelativeResize="0"/>
                <p:nvPr/>
              </p:nvPicPr>
              <p:blipFill>
                <a:blip r:embed="rId14">
                  <a:alphaModFix/>
                </a:blip>
                <a:stretch>
                  <a:fillRect/>
                </a:stretch>
              </p:blipFill>
              <p:spPr>
                <a:xfrm>
                  <a:off x="193050" y="5377799"/>
                  <a:ext cx="334800" cy="334800"/>
                </a:xfrm>
                <a:prstGeom prst="rect">
                  <a:avLst/>
                </a:prstGeom>
                <a:noFill/>
                <a:ln>
                  <a:noFill/>
                </a:ln>
              </p:spPr>
            </p:pic>
            <p:sp>
              <p:nvSpPr>
                <p:cNvPr id="491" name="Google Shape;491;p32"/>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492" name="Google Shape;492;p32"/>
            <p:cNvGrpSpPr/>
            <p:nvPr/>
          </p:nvGrpSpPr>
          <p:grpSpPr>
            <a:xfrm>
              <a:off x="235600" y="3074775"/>
              <a:ext cx="1413575" cy="310800"/>
              <a:chOff x="6216725" y="1283475"/>
              <a:chExt cx="1413575" cy="310800"/>
            </a:xfrm>
          </p:grpSpPr>
          <p:sp>
            <p:nvSpPr>
              <p:cNvPr id="493" name="Google Shape;493;p32"/>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494" name="Google Shape;494;p32"/>
              <p:cNvPicPr preferRelativeResize="0"/>
              <p:nvPr/>
            </p:nvPicPr>
            <p:blipFill>
              <a:blip r:embed="rId15">
                <a:alphaModFix/>
              </a:blip>
              <a:stretch>
                <a:fillRect/>
              </a:stretch>
            </p:blipFill>
            <p:spPr>
              <a:xfrm>
                <a:off x="6216725" y="1325850"/>
                <a:ext cx="183000" cy="183000"/>
              </a:xfrm>
              <a:prstGeom prst="rect">
                <a:avLst/>
              </a:prstGeom>
              <a:noFill/>
              <a:ln>
                <a:noFill/>
              </a:ln>
            </p:spPr>
          </p:pic>
        </p:grpSp>
        <p:grpSp>
          <p:nvGrpSpPr>
            <p:cNvPr id="495" name="Google Shape;495;p32"/>
            <p:cNvGrpSpPr/>
            <p:nvPr/>
          </p:nvGrpSpPr>
          <p:grpSpPr>
            <a:xfrm>
              <a:off x="235563" y="4387975"/>
              <a:ext cx="1134663" cy="268500"/>
              <a:chOff x="6216725" y="1554450"/>
              <a:chExt cx="1134663" cy="268500"/>
            </a:xfrm>
          </p:grpSpPr>
          <p:pic>
            <p:nvPicPr>
              <p:cNvPr id="496" name="Google Shape;496;p32"/>
              <p:cNvPicPr preferRelativeResize="0"/>
              <p:nvPr/>
            </p:nvPicPr>
            <p:blipFill>
              <a:blip r:embed="rId16">
                <a:alphaModFix/>
              </a:blip>
              <a:stretch>
                <a:fillRect/>
              </a:stretch>
            </p:blipFill>
            <p:spPr>
              <a:xfrm>
                <a:off x="6216725" y="1590850"/>
                <a:ext cx="236700" cy="133151"/>
              </a:xfrm>
              <a:prstGeom prst="rect">
                <a:avLst/>
              </a:prstGeom>
              <a:noFill/>
              <a:ln>
                <a:noFill/>
              </a:ln>
            </p:spPr>
          </p:pic>
          <p:sp>
            <p:nvSpPr>
              <p:cNvPr id="497" name="Google Shape;497;p32"/>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498" name="Google Shape;498;p32"/>
            <p:cNvGrpSpPr/>
            <p:nvPr/>
          </p:nvGrpSpPr>
          <p:grpSpPr>
            <a:xfrm>
              <a:off x="235574" y="3841325"/>
              <a:ext cx="1354301" cy="508800"/>
              <a:chOff x="3945749" y="2942188"/>
              <a:chExt cx="1354301" cy="508800"/>
            </a:xfrm>
          </p:grpSpPr>
          <p:sp>
            <p:nvSpPr>
              <p:cNvPr id="499" name="Google Shape;499;p32"/>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500" name="Google Shape;500;p32"/>
              <p:cNvPicPr preferRelativeResize="0"/>
              <p:nvPr/>
            </p:nvPicPr>
            <p:blipFill>
              <a:blip r:embed="rId17">
                <a:alphaModFix/>
              </a:blip>
              <a:stretch>
                <a:fillRect/>
              </a:stretch>
            </p:blipFill>
            <p:spPr>
              <a:xfrm>
                <a:off x="3945749" y="3051988"/>
                <a:ext cx="212801" cy="244000"/>
              </a:xfrm>
              <a:prstGeom prst="rect">
                <a:avLst/>
              </a:prstGeom>
              <a:noFill/>
              <a:ln>
                <a:noFill/>
              </a:ln>
            </p:spPr>
          </p:pic>
        </p:grpSp>
      </p:grpSp>
      <p:grpSp>
        <p:nvGrpSpPr>
          <p:cNvPr id="501" name="Google Shape;501;p32"/>
          <p:cNvGrpSpPr/>
          <p:nvPr/>
        </p:nvGrpSpPr>
        <p:grpSpPr>
          <a:xfrm>
            <a:off x="1884200" y="3860962"/>
            <a:ext cx="4357200" cy="736500"/>
            <a:chOff x="1884200" y="3860962"/>
            <a:chExt cx="4357200" cy="736500"/>
          </a:xfrm>
        </p:grpSpPr>
        <p:sp>
          <p:nvSpPr>
            <p:cNvPr id="502" name="Google Shape;502;p32"/>
            <p:cNvSpPr/>
            <p:nvPr/>
          </p:nvSpPr>
          <p:spPr>
            <a:xfrm>
              <a:off x="1884200" y="3860962"/>
              <a:ext cx="4357200" cy="7365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03" name="Google Shape;503;p32"/>
            <p:cNvGrpSpPr/>
            <p:nvPr/>
          </p:nvGrpSpPr>
          <p:grpSpPr>
            <a:xfrm>
              <a:off x="1984768" y="4102513"/>
              <a:ext cx="1505301" cy="249898"/>
              <a:chOff x="6115331" y="3092975"/>
              <a:chExt cx="1505301" cy="249898"/>
            </a:xfrm>
          </p:grpSpPr>
          <p:sp>
            <p:nvSpPr>
              <p:cNvPr id="504" name="Google Shape;504;p32"/>
              <p:cNvSpPr txBox="1"/>
              <p:nvPr/>
            </p:nvSpPr>
            <p:spPr>
              <a:xfrm>
                <a:off x="6361532" y="3092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OpenAI</a:t>
                </a:r>
                <a:endParaRPr b="1" sz="1600">
                  <a:solidFill>
                    <a:srgbClr val="595959"/>
                  </a:solidFill>
                </a:endParaRPr>
              </a:p>
            </p:txBody>
          </p:sp>
          <p:pic>
            <p:nvPicPr>
              <p:cNvPr id="505" name="Google Shape;505;p32"/>
              <p:cNvPicPr preferRelativeResize="0"/>
              <p:nvPr/>
            </p:nvPicPr>
            <p:blipFill>
              <a:blip r:embed="rId18">
                <a:alphaModFix/>
              </a:blip>
              <a:stretch>
                <a:fillRect/>
              </a:stretch>
            </p:blipFill>
            <p:spPr>
              <a:xfrm>
                <a:off x="6115331" y="3092975"/>
                <a:ext cx="246205" cy="249898"/>
              </a:xfrm>
              <a:prstGeom prst="rect">
                <a:avLst/>
              </a:prstGeom>
              <a:noFill/>
              <a:ln>
                <a:noFill/>
              </a:ln>
            </p:spPr>
          </p:pic>
        </p:grpSp>
        <p:grpSp>
          <p:nvGrpSpPr>
            <p:cNvPr id="506" name="Google Shape;506;p32"/>
            <p:cNvGrpSpPr/>
            <p:nvPr/>
          </p:nvGrpSpPr>
          <p:grpSpPr>
            <a:xfrm>
              <a:off x="3277400" y="4083575"/>
              <a:ext cx="1103827" cy="243900"/>
              <a:chOff x="6173000" y="3473975"/>
              <a:chExt cx="1103827" cy="243900"/>
            </a:xfrm>
          </p:grpSpPr>
          <p:sp>
            <p:nvSpPr>
              <p:cNvPr id="507" name="Google Shape;507;p32"/>
              <p:cNvSpPr txBox="1"/>
              <p:nvPr/>
            </p:nvSpPr>
            <p:spPr>
              <a:xfrm>
                <a:off x="6361527" y="3473975"/>
                <a:ext cx="915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Gemini</a:t>
                </a:r>
                <a:endParaRPr b="1" sz="1600">
                  <a:solidFill>
                    <a:srgbClr val="595959"/>
                  </a:solidFill>
                </a:endParaRPr>
              </a:p>
            </p:txBody>
          </p:sp>
          <p:pic>
            <p:nvPicPr>
              <p:cNvPr id="508" name="Google Shape;508;p32"/>
              <p:cNvPicPr preferRelativeResize="0"/>
              <p:nvPr/>
            </p:nvPicPr>
            <p:blipFill>
              <a:blip r:embed="rId19">
                <a:alphaModFix/>
              </a:blip>
              <a:stretch>
                <a:fillRect/>
              </a:stretch>
            </p:blipFill>
            <p:spPr>
              <a:xfrm>
                <a:off x="6173000" y="3486888"/>
                <a:ext cx="218075" cy="218075"/>
              </a:xfrm>
              <a:prstGeom prst="rect">
                <a:avLst/>
              </a:prstGeom>
              <a:noFill/>
              <a:ln>
                <a:noFill/>
              </a:ln>
            </p:spPr>
          </p:pic>
        </p:grpSp>
        <p:grpSp>
          <p:nvGrpSpPr>
            <p:cNvPr id="509" name="Google Shape;509;p32"/>
            <p:cNvGrpSpPr/>
            <p:nvPr/>
          </p:nvGrpSpPr>
          <p:grpSpPr>
            <a:xfrm>
              <a:off x="4647348" y="4083575"/>
              <a:ext cx="1407830" cy="243900"/>
              <a:chOff x="6323625" y="3854983"/>
              <a:chExt cx="1525607" cy="243900"/>
            </a:xfrm>
          </p:grpSpPr>
          <p:sp>
            <p:nvSpPr>
              <p:cNvPr id="510" name="Google Shape;510;p32"/>
              <p:cNvSpPr txBox="1"/>
              <p:nvPr/>
            </p:nvSpPr>
            <p:spPr>
              <a:xfrm>
                <a:off x="6590132" y="3854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Anthropic</a:t>
                </a:r>
                <a:endParaRPr b="1" sz="1600">
                  <a:solidFill>
                    <a:srgbClr val="595959"/>
                  </a:solidFill>
                </a:endParaRPr>
              </a:p>
            </p:txBody>
          </p:sp>
          <p:pic>
            <p:nvPicPr>
              <p:cNvPr id="511" name="Google Shape;511;p32"/>
              <p:cNvPicPr preferRelativeResize="0"/>
              <p:nvPr/>
            </p:nvPicPr>
            <p:blipFill>
              <a:blip r:embed="rId20">
                <a:alphaModFix/>
              </a:blip>
              <a:stretch>
                <a:fillRect/>
              </a:stretch>
            </p:blipFill>
            <p:spPr>
              <a:xfrm>
                <a:off x="6323625" y="3886125"/>
                <a:ext cx="266500" cy="183000"/>
              </a:xfrm>
              <a:prstGeom prst="rect">
                <a:avLst/>
              </a:prstGeom>
              <a:noFill/>
              <a:ln>
                <a:noFill/>
              </a:ln>
            </p:spPr>
          </p:pic>
        </p:grpSp>
      </p:grpSp>
      <p:grpSp>
        <p:nvGrpSpPr>
          <p:cNvPr id="512" name="Google Shape;512;p32"/>
          <p:cNvGrpSpPr/>
          <p:nvPr/>
        </p:nvGrpSpPr>
        <p:grpSpPr>
          <a:xfrm>
            <a:off x="1884200" y="4664267"/>
            <a:ext cx="4357200" cy="1076005"/>
            <a:chOff x="1884200" y="4664267"/>
            <a:chExt cx="4357200" cy="1076005"/>
          </a:xfrm>
        </p:grpSpPr>
        <p:sp>
          <p:nvSpPr>
            <p:cNvPr id="513" name="Google Shape;513;p32"/>
            <p:cNvSpPr/>
            <p:nvPr/>
          </p:nvSpPr>
          <p:spPr>
            <a:xfrm>
              <a:off x="1884200" y="4721172"/>
              <a:ext cx="4357200" cy="10191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14" name="Google Shape;514;p32"/>
            <p:cNvGrpSpPr/>
            <p:nvPr/>
          </p:nvGrpSpPr>
          <p:grpSpPr>
            <a:xfrm>
              <a:off x="3618553" y="4822297"/>
              <a:ext cx="2170112" cy="334792"/>
              <a:chOff x="1276250" y="3911225"/>
              <a:chExt cx="1627625" cy="251100"/>
            </a:xfrm>
          </p:grpSpPr>
          <p:sp>
            <p:nvSpPr>
              <p:cNvPr id="515" name="Google Shape;515;p32"/>
              <p:cNvSpPr txBox="1"/>
              <p:nvPr/>
            </p:nvSpPr>
            <p:spPr>
              <a:xfrm>
                <a:off x="1564075" y="3945275"/>
                <a:ext cx="13398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Weights &amp; Biases</a:t>
                </a:r>
                <a:endParaRPr b="1" sz="1600">
                  <a:solidFill>
                    <a:srgbClr val="595959"/>
                  </a:solidFill>
                </a:endParaRPr>
              </a:p>
            </p:txBody>
          </p:sp>
          <p:pic>
            <p:nvPicPr>
              <p:cNvPr id="516" name="Google Shape;516;p32"/>
              <p:cNvPicPr preferRelativeResize="0"/>
              <p:nvPr/>
            </p:nvPicPr>
            <p:blipFill>
              <a:blip r:embed="rId21">
                <a:alphaModFix/>
              </a:blip>
              <a:stretch>
                <a:fillRect/>
              </a:stretch>
            </p:blipFill>
            <p:spPr>
              <a:xfrm>
                <a:off x="1276250" y="3911225"/>
                <a:ext cx="251100" cy="251100"/>
              </a:xfrm>
              <a:prstGeom prst="rect">
                <a:avLst/>
              </a:prstGeom>
              <a:noFill/>
              <a:ln>
                <a:noFill/>
              </a:ln>
            </p:spPr>
          </p:pic>
        </p:grpSp>
        <p:pic>
          <p:nvPicPr>
            <p:cNvPr id="517" name="Google Shape;517;p32"/>
            <p:cNvPicPr preferRelativeResize="0"/>
            <p:nvPr/>
          </p:nvPicPr>
          <p:blipFill>
            <a:blip r:embed="rId22">
              <a:alphaModFix/>
            </a:blip>
            <a:stretch>
              <a:fillRect/>
            </a:stretch>
          </p:blipFill>
          <p:spPr>
            <a:xfrm>
              <a:off x="2091958" y="4664267"/>
              <a:ext cx="1290927" cy="691583"/>
            </a:xfrm>
            <a:prstGeom prst="rect">
              <a:avLst/>
            </a:prstGeom>
            <a:noFill/>
            <a:ln>
              <a:noFill/>
            </a:ln>
          </p:spPr>
        </p:pic>
        <p:grpSp>
          <p:nvGrpSpPr>
            <p:cNvPr id="518" name="Google Shape;518;p32"/>
            <p:cNvGrpSpPr/>
            <p:nvPr/>
          </p:nvGrpSpPr>
          <p:grpSpPr>
            <a:xfrm>
              <a:off x="2195176" y="5322584"/>
              <a:ext cx="1599339" cy="285294"/>
              <a:chOff x="1646440" y="2944275"/>
              <a:chExt cx="1199535" cy="213976"/>
            </a:xfrm>
          </p:grpSpPr>
          <p:sp>
            <p:nvSpPr>
              <p:cNvPr id="519" name="Google Shape;519;p32"/>
              <p:cNvSpPr txBox="1"/>
              <p:nvPr/>
            </p:nvSpPr>
            <p:spPr>
              <a:xfrm>
                <a:off x="1901575" y="2952738"/>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Kubeflow</a:t>
                </a:r>
                <a:endParaRPr b="1" sz="1600">
                  <a:solidFill>
                    <a:srgbClr val="595959"/>
                  </a:solidFill>
                </a:endParaRPr>
              </a:p>
            </p:txBody>
          </p:sp>
          <p:pic>
            <p:nvPicPr>
              <p:cNvPr id="520" name="Google Shape;520;p32"/>
              <p:cNvPicPr preferRelativeResize="0"/>
              <p:nvPr/>
            </p:nvPicPr>
            <p:blipFill>
              <a:blip r:embed="rId23">
                <a:alphaModFix/>
              </a:blip>
              <a:stretch>
                <a:fillRect/>
              </a:stretch>
            </p:blipFill>
            <p:spPr>
              <a:xfrm>
                <a:off x="1646440" y="2944275"/>
                <a:ext cx="217066" cy="213976"/>
              </a:xfrm>
              <a:prstGeom prst="rect">
                <a:avLst/>
              </a:prstGeom>
              <a:noFill/>
              <a:ln>
                <a:noFill/>
              </a:ln>
            </p:spPr>
          </p:pic>
        </p:grpSp>
        <p:grpSp>
          <p:nvGrpSpPr>
            <p:cNvPr id="521" name="Google Shape;521;p32"/>
            <p:cNvGrpSpPr/>
            <p:nvPr/>
          </p:nvGrpSpPr>
          <p:grpSpPr>
            <a:xfrm>
              <a:off x="3829415" y="5335717"/>
              <a:ext cx="1588360" cy="329176"/>
              <a:chOff x="2872150" y="2954125"/>
              <a:chExt cx="1191300" cy="246888"/>
            </a:xfrm>
          </p:grpSpPr>
          <p:sp>
            <p:nvSpPr>
              <p:cNvPr id="522" name="Google Shape;522;p32"/>
              <p:cNvSpPr txBox="1"/>
              <p:nvPr/>
            </p:nvSpPr>
            <p:spPr>
              <a:xfrm>
                <a:off x="3119050" y="2970413"/>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Neptune.ai</a:t>
                </a:r>
                <a:endParaRPr b="1" sz="1600">
                  <a:solidFill>
                    <a:srgbClr val="595959"/>
                  </a:solidFill>
                </a:endParaRPr>
              </a:p>
            </p:txBody>
          </p:sp>
          <p:pic>
            <p:nvPicPr>
              <p:cNvPr id="523" name="Google Shape;523;p32"/>
              <p:cNvPicPr preferRelativeResize="0"/>
              <p:nvPr/>
            </p:nvPicPr>
            <p:blipFill>
              <a:blip r:embed="rId24">
                <a:alphaModFix/>
              </a:blip>
              <a:stretch>
                <a:fillRect/>
              </a:stretch>
            </p:blipFill>
            <p:spPr>
              <a:xfrm>
                <a:off x="2872150" y="2954125"/>
                <a:ext cx="246888" cy="246888"/>
              </a:xfrm>
              <a:prstGeom prst="rect">
                <a:avLst/>
              </a:prstGeom>
              <a:noFill/>
              <a:ln>
                <a:noFill/>
              </a:ln>
            </p:spPr>
          </p:pic>
        </p:grpSp>
      </p:grpSp>
      <p:grpSp>
        <p:nvGrpSpPr>
          <p:cNvPr id="524" name="Google Shape;524;p32"/>
          <p:cNvGrpSpPr/>
          <p:nvPr/>
        </p:nvGrpSpPr>
        <p:grpSpPr>
          <a:xfrm>
            <a:off x="1994963" y="2155451"/>
            <a:ext cx="1625626" cy="333192"/>
            <a:chOff x="2486875" y="1616600"/>
            <a:chExt cx="1219250" cy="249900"/>
          </a:xfrm>
        </p:grpSpPr>
        <p:pic>
          <p:nvPicPr>
            <p:cNvPr id="525" name="Google Shape;525;p32"/>
            <p:cNvPicPr preferRelativeResize="0"/>
            <p:nvPr/>
          </p:nvPicPr>
          <p:blipFill>
            <a:blip r:embed="rId25">
              <a:alphaModFix/>
            </a:blip>
            <a:stretch>
              <a:fillRect/>
            </a:stretch>
          </p:blipFill>
          <p:spPr>
            <a:xfrm>
              <a:off x="2486875" y="1616600"/>
              <a:ext cx="249900" cy="249900"/>
            </a:xfrm>
            <a:prstGeom prst="rect">
              <a:avLst/>
            </a:prstGeom>
            <a:noFill/>
            <a:ln>
              <a:noFill/>
            </a:ln>
          </p:spPr>
        </p:pic>
        <p:sp>
          <p:nvSpPr>
            <p:cNvPr id="526" name="Google Shape;526;p32"/>
            <p:cNvSpPr txBox="1"/>
            <p:nvPr/>
          </p:nvSpPr>
          <p:spPr>
            <a:xfrm>
              <a:off x="2783925" y="1649150"/>
              <a:ext cx="9222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a:t>
              </a:r>
              <a:endParaRPr b="1" sz="1600">
                <a:solidFill>
                  <a:srgbClr val="595959"/>
                </a:solidFill>
              </a:endParaRPr>
            </a:p>
          </p:txBody>
        </p:sp>
      </p:grpSp>
      <p:grpSp>
        <p:nvGrpSpPr>
          <p:cNvPr id="527" name="Google Shape;527;p32"/>
          <p:cNvGrpSpPr/>
          <p:nvPr/>
        </p:nvGrpSpPr>
        <p:grpSpPr>
          <a:xfrm>
            <a:off x="3620522" y="2135151"/>
            <a:ext cx="1335633" cy="334792"/>
            <a:chOff x="2486875" y="2058575"/>
            <a:chExt cx="1001750" cy="251100"/>
          </a:xfrm>
        </p:grpSpPr>
        <p:pic>
          <p:nvPicPr>
            <p:cNvPr id="528" name="Google Shape;528;p32"/>
            <p:cNvPicPr preferRelativeResize="0"/>
            <p:nvPr/>
          </p:nvPicPr>
          <p:blipFill>
            <a:blip r:embed="rId26">
              <a:alphaModFix/>
            </a:blip>
            <a:stretch>
              <a:fillRect/>
            </a:stretch>
          </p:blipFill>
          <p:spPr>
            <a:xfrm>
              <a:off x="2486875" y="2058575"/>
              <a:ext cx="251100" cy="251100"/>
            </a:xfrm>
            <a:prstGeom prst="rect">
              <a:avLst/>
            </a:prstGeom>
            <a:noFill/>
            <a:ln>
              <a:noFill/>
            </a:ln>
          </p:spPr>
        </p:pic>
        <p:sp>
          <p:nvSpPr>
            <p:cNvPr id="529" name="Google Shape;529;p32"/>
            <p:cNvSpPr txBox="1"/>
            <p:nvPr/>
          </p:nvSpPr>
          <p:spPr>
            <a:xfrm>
              <a:off x="2783925" y="2097175"/>
              <a:ext cx="7047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PyTorch</a:t>
              </a:r>
              <a:endParaRPr b="1" sz="1600">
                <a:solidFill>
                  <a:srgbClr val="595959"/>
                </a:solidFill>
              </a:endParaRPr>
            </a:p>
          </p:txBody>
        </p:sp>
      </p:grpSp>
      <p:grpSp>
        <p:nvGrpSpPr>
          <p:cNvPr id="530" name="Google Shape;530;p32"/>
          <p:cNvGrpSpPr/>
          <p:nvPr/>
        </p:nvGrpSpPr>
        <p:grpSpPr>
          <a:xfrm>
            <a:off x="5042888" y="2131485"/>
            <a:ext cx="1096638" cy="333192"/>
            <a:chOff x="2486876" y="2360625"/>
            <a:chExt cx="822499" cy="249900"/>
          </a:xfrm>
        </p:grpSpPr>
        <p:pic>
          <p:nvPicPr>
            <p:cNvPr id="531" name="Google Shape;531;p32"/>
            <p:cNvPicPr preferRelativeResize="0"/>
            <p:nvPr/>
          </p:nvPicPr>
          <p:blipFill>
            <a:blip r:embed="rId27">
              <a:alphaModFix/>
            </a:blip>
            <a:stretch>
              <a:fillRect/>
            </a:stretch>
          </p:blipFill>
          <p:spPr>
            <a:xfrm>
              <a:off x="2486876" y="2360625"/>
              <a:ext cx="293603" cy="249900"/>
            </a:xfrm>
            <a:prstGeom prst="rect">
              <a:avLst/>
            </a:prstGeom>
            <a:noFill/>
            <a:ln>
              <a:noFill/>
            </a:ln>
          </p:spPr>
        </p:pic>
        <p:sp>
          <p:nvSpPr>
            <p:cNvPr id="532" name="Google Shape;532;p32"/>
            <p:cNvSpPr txBox="1"/>
            <p:nvPr/>
          </p:nvSpPr>
          <p:spPr>
            <a:xfrm>
              <a:off x="2780475" y="2394075"/>
              <a:ext cx="5289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MXNet</a:t>
              </a:r>
              <a:endParaRPr b="1" sz="1600">
                <a:solidFill>
                  <a:srgbClr val="595959"/>
                </a:solidFill>
              </a:endParaRPr>
            </a:p>
          </p:txBody>
        </p:sp>
      </p:grpSp>
      <p:grpSp>
        <p:nvGrpSpPr>
          <p:cNvPr id="533" name="Google Shape;533;p32"/>
          <p:cNvGrpSpPr/>
          <p:nvPr/>
        </p:nvGrpSpPr>
        <p:grpSpPr>
          <a:xfrm>
            <a:off x="4215108" y="2558541"/>
            <a:ext cx="1871553" cy="329176"/>
            <a:chOff x="2443850" y="3275850"/>
            <a:chExt cx="1403700" cy="246888"/>
          </a:xfrm>
        </p:grpSpPr>
        <p:sp>
          <p:nvSpPr>
            <p:cNvPr id="534" name="Google Shape;534;p32"/>
            <p:cNvSpPr txBox="1"/>
            <p:nvPr/>
          </p:nvSpPr>
          <p:spPr>
            <a:xfrm>
              <a:off x="2690750" y="3293675"/>
              <a:ext cx="1156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Google Colab</a:t>
              </a:r>
              <a:endParaRPr b="1" sz="1600">
                <a:solidFill>
                  <a:srgbClr val="595959"/>
                </a:solidFill>
              </a:endParaRPr>
            </a:p>
          </p:txBody>
        </p:sp>
        <p:pic>
          <p:nvPicPr>
            <p:cNvPr id="535" name="Google Shape;535;p32"/>
            <p:cNvPicPr preferRelativeResize="0"/>
            <p:nvPr/>
          </p:nvPicPr>
          <p:blipFill>
            <a:blip r:embed="rId28">
              <a:alphaModFix/>
            </a:blip>
            <a:stretch>
              <a:fillRect/>
            </a:stretch>
          </p:blipFill>
          <p:spPr>
            <a:xfrm>
              <a:off x="2443850" y="3275850"/>
              <a:ext cx="246888" cy="246888"/>
            </a:xfrm>
            <a:prstGeom prst="rect">
              <a:avLst/>
            </a:prstGeom>
            <a:noFill/>
            <a:ln>
              <a:noFill/>
            </a:ln>
          </p:spPr>
        </p:pic>
      </p:grpSp>
      <p:grpSp>
        <p:nvGrpSpPr>
          <p:cNvPr id="536" name="Google Shape;536;p32"/>
          <p:cNvGrpSpPr/>
          <p:nvPr/>
        </p:nvGrpSpPr>
        <p:grpSpPr>
          <a:xfrm>
            <a:off x="2071161" y="2558541"/>
            <a:ext cx="1613222" cy="329176"/>
            <a:chOff x="2486875" y="3559500"/>
            <a:chExt cx="1209947" cy="246888"/>
          </a:xfrm>
        </p:grpSpPr>
        <p:sp>
          <p:nvSpPr>
            <p:cNvPr id="537" name="Google Shape;537;p32"/>
            <p:cNvSpPr txBox="1"/>
            <p:nvPr/>
          </p:nvSpPr>
          <p:spPr>
            <a:xfrm>
              <a:off x="2728722" y="3591450"/>
              <a:ext cx="968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JupyterLab</a:t>
              </a:r>
              <a:endParaRPr b="1" sz="1600">
                <a:solidFill>
                  <a:srgbClr val="595959"/>
                </a:solidFill>
              </a:endParaRPr>
            </a:p>
          </p:txBody>
        </p:sp>
        <p:pic>
          <p:nvPicPr>
            <p:cNvPr id="538" name="Google Shape;538;p32"/>
            <p:cNvPicPr preferRelativeResize="0"/>
            <p:nvPr/>
          </p:nvPicPr>
          <p:blipFill>
            <a:blip r:embed="rId29">
              <a:alphaModFix/>
            </a:blip>
            <a:stretch>
              <a:fillRect/>
            </a:stretch>
          </p:blipFill>
          <p:spPr>
            <a:xfrm>
              <a:off x="2486875" y="3559500"/>
              <a:ext cx="197510" cy="246888"/>
            </a:xfrm>
            <a:prstGeom prst="rect">
              <a:avLst/>
            </a:prstGeom>
            <a:noFill/>
            <a:ln>
              <a:noFill/>
            </a:ln>
          </p:spPr>
        </p:pic>
      </p:grpSp>
      <p:grpSp>
        <p:nvGrpSpPr>
          <p:cNvPr id="539" name="Google Shape;539;p32"/>
          <p:cNvGrpSpPr/>
          <p:nvPr/>
        </p:nvGrpSpPr>
        <p:grpSpPr>
          <a:xfrm>
            <a:off x="2056575" y="2989341"/>
            <a:ext cx="1407821" cy="310896"/>
            <a:chOff x="2869375" y="3090900"/>
            <a:chExt cx="1407821" cy="310896"/>
          </a:xfrm>
        </p:grpSpPr>
        <p:pic>
          <p:nvPicPr>
            <p:cNvPr id="540" name="Google Shape;540;p32"/>
            <p:cNvPicPr preferRelativeResize="0"/>
            <p:nvPr/>
          </p:nvPicPr>
          <p:blipFill>
            <a:blip r:embed="rId30">
              <a:alphaModFix/>
            </a:blip>
            <a:stretch>
              <a:fillRect/>
            </a:stretch>
          </p:blipFill>
          <p:spPr>
            <a:xfrm>
              <a:off x="2869375" y="3090900"/>
              <a:ext cx="277975" cy="310896"/>
            </a:xfrm>
            <a:prstGeom prst="rect">
              <a:avLst/>
            </a:prstGeom>
            <a:noFill/>
            <a:ln>
              <a:noFill/>
            </a:ln>
          </p:spPr>
        </p:pic>
        <p:sp>
          <p:nvSpPr>
            <p:cNvPr id="541" name="Google Shape;541;p32"/>
            <p:cNvSpPr txBox="1"/>
            <p:nvPr/>
          </p:nvSpPr>
          <p:spPr>
            <a:xfrm>
              <a:off x="3206496" y="3107950"/>
              <a:ext cx="10707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Deepnote</a:t>
              </a:r>
              <a:endParaRPr b="1" sz="1600">
                <a:solidFill>
                  <a:srgbClr val="595959"/>
                </a:solidFill>
              </a:endParaRPr>
            </a:p>
          </p:txBody>
        </p:sp>
      </p:grpSp>
      <p:grpSp>
        <p:nvGrpSpPr>
          <p:cNvPr id="542" name="Google Shape;542;p32"/>
          <p:cNvGrpSpPr/>
          <p:nvPr/>
        </p:nvGrpSpPr>
        <p:grpSpPr>
          <a:xfrm>
            <a:off x="2096561" y="3346922"/>
            <a:ext cx="2468338" cy="329176"/>
            <a:chOff x="2486875" y="2891226"/>
            <a:chExt cx="1851300" cy="246888"/>
          </a:xfrm>
        </p:grpSpPr>
        <p:sp>
          <p:nvSpPr>
            <p:cNvPr id="543" name="Google Shape;543;p32"/>
            <p:cNvSpPr txBox="1"/>
            <p:nvPr/>
          </p:nvSpPr>
          <p:spPr>
            <a:xfrm>
              <a:off x="2733775" y="2921663"/>
              <a:ext cx="1604400" cy="1830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a:t>
              </a:r>
              <a:endParaRPr b="1" sz="1600">
                <a:solidFill>
                  <a:srgbClr val="595959"/>
                </a:solidFill>
              </a:endParaRPr>
            </a:p>
          </p:txBody>
        </p:sp>
        <p:pic>
          <p:nvPicPr>
            <p:cNvPr id="544" name="Google Shape;544;p32"/>
            <p:cNvPicPr preferRelativeResize="0"/>
            <p:nvPr/>
          </p:nvPicPr>
          <p:blipFill>
            <a:blip r:embed="rId31">
              <a:alphaModFix/>
            </a:blip>
            <a:stretch>
              <a:fillRect/>
            </a:stretch>
          </p:blipFill>
          <p:spPr>
            <a:xfrm>
              <a:off x="2486875" y="2891226"/>
              <a:ext cx="246888" cy="246888"/>
            </a:xfrm>
            <a:prstGeom prst="rect">
              <a:avLst/>
            </a:prstGeom>
            <a:noFill/>
            <a:ln>
              <a:noFill/>
            </a:ln>
          </p:spPr>
        </p:pic>
      </p:grpSp>
      <p:sp>
        <p:nvSpPr>
          <p:cNvPr id="545" name="Google Shape;545;p32"/>
          <p:cNvSpPr/>
          <p:nvPr/>
        </p:nvSpPr>
        <p:spPr>
          <a:xfrm>
            <a:off x="1884199" y="1973054"/>
            <a:ext cx="4357200" cy="1760700"/>
          </a:xfrm>
          <a:prstGeom prst="rect">
            <a:avLst/>
          </a:prstGeom>
          <a:noFill/>
          <a:ln cap="flat" cmpd="sng" w="19050">
            <a:solidFill>
              <a:srgbClr val="B6D7A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46" name="Google Shape;546;p32"/>
          <p:cNvGrpSpPr/>
          <p:nvPr/>
        </p:nvGrpSpPr>
        <p:grpSpPr>
          <a:xfrm>
            <a:off x="3945749" y="3027459"/>
            <a:ext cx="2247091" cy="268529"/>
            <a:chOff x="3945749" y="3027459"/>
            <a:chExt cx="2247091" cy="268529"/>
          </a:xfrm>
        </p:grpSpPr>
        <p:sp>
          <p:nvSpPr>
            <p:cNvPr id="547" name="Google Shape;547;p32"/>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Models</a:t>
              </a:r>
              <a:endParaRPr b="1" sz="1600">
                <a:solidFill>
                  <a:srgbClr val="595959"/>
                </a:solidFill>
              </a:endParaRPr>
            </a:p>
          </p:txBody>
        </p:sp>
        <p:pic>
          <p:nvPicPr>
            <p:cNvPr id="548" name="Google Shape;548;p32"/>
            <p:cNvPicPr preferRelativeResize="0"/>
            <p:nvPr/>
          </p:nvPicPr>
          <p:blipFill>
            <a:blip r:embed="rId17">
              <a:alphaModFix/>
            </a:blip>
            <a:stretch>
              <a:fillRect/>
            </a:stretch>
          </p:blipFill>
          <p:spPr>
            <a:xfrm>
              <a:off x="3945749" y="3051988"/>
              <a:ext cx="212801" cy="2440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3"/>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555" name="Google Shape;555;p33"/>
          <p:cNvGrpSpPr/>
          <p:nvPr/>
        </p:nvGrpSpPr>
        <p:grpSpPr>
          <a:xfrm>
            <a:off x="369424" y="1323072"/>
            <a:ext cx="2438339" cy="524787"/>
            <a:chOff x="277075" y="839925"/>
            <a:chExt cx="1828800" cy="393600"/>
          </a:xfrm>
        </p:grpSpPr>
        <p:sp>
          <p:nvSpPr>
            <p:cNvPr id="556" name="Google Shape;556;p33"/>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7" name="Google Shape;557;p33"/>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558" name="Google Shape;558;p33"/>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559" name="Google Shape;559;p33"/>
          <p:cNvGrpSpPr/>
          <p:nvPr/>
        </p:nvGrpSpPr>
        <p:grpSpPr>
          <a:xfrm>
            <a:off x="3315728" y="1323072"/>
            <a:ext cx="2438339" cy="524787"/>
            <a:chOff x="3172675" y="839925"/>
            <a:chExt cx="1828800" cy="393600"/>
          </a:xfrm>
        </p:grpSpPr>
        <p:sp>
          <p:nvSpPr>
            <p:cNvPr id="560" name="Google Shape;560;p33"/>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p33"/>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562" name="Google Shape;562;p33"/>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563" name="Google Shape;563;p33"/>
          <p:cNvGrpSpPr/>
          <p:nvPr/>
        </p:nvGrpSpPr>
        <p:grpSpPr>
          <a:xfrm>
            <a:off x="9377820" y="1324639"/>
            <a:ext cx="2438339" cy="508787"/>
            <a:chOff x="7414550" y="1817725"/>
            <a:chExt cx="1828800" cy="381600"/>
          </a:xfrm>
        </p:grpSpPr>
        <p:grpSp>
          <p:nvGrpSpPr>
            <p:cNvPr id="564" name="Google Shape;564;p33"/>
            <p:cNvGrpSpPr/>
            <p:nvPr/>
          </p:nvGrpSpPr>
          <p:grpSpPr>
            <a:xfrm>
              <a:off x="7414550" y="1817725"/>
              <a:ext cx="1828800" cy="381600"/>
              <a:chOff x="6068275" y="839925"/>
              <a:chExt cx="1828800" cy="381600"/>
            </a:xfrm>
          </p:grpSpPr>
          <p:sp>
            <p:nvSpPr>
              <p:cNvPr id="565" name="Google Shape;565;p33"/>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6" name="Google Shape;566;p33"/>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567" name="Google Shape;567;p33"/>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568" name="Google Shape;568;p33"/>
          <p:cNvGrpSpPr/>
          <p:nvPr/>
        </p:nvGrpSpPr>
        <p:grpSpPr>
          <a:xfrm>
            <a:off x="6363654" y="1323067"/>
            <a:ext cx="2438339" cy="511987"/>
            <a:chOff x="5382475" y="992325"/>
            <a:chExt cx="1828800" cy="384000"/>
          </a:xfrm>
        </p:grpSpPr>
        <p:grpSp>
          <p:nvGrpSpPr>
            <p:cNvPr id="569" name="Google Shape;569;p33"/>
            <p:cNvGrpSpPr/>
            <p:nvPr/>
          </p:nvGrpSpPr>
          <p:grpSpPr>
            <a:xfrm>
              <a:off x="5382475" y="992325"/>
              <a:ext cx="1828800" cy="384000"/>
              <a:chOff x="6068275" y="839925"/>
              <a:chExt cx="1828800" cy="384000"/>
            </a:xfrm>
          </p:grpSpPr>
          <p:sp>
            <p:nvSpPr>
              <p:cNvPr id="570" name="Google Shape;570;p33"/>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1" name="Google Shape;571;p33"/>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572" name="Google Shape;572;p33"/>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573" name="Google Shape;573;p33"/>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4" name="Google Shape;574;p33"/>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3F3F3F"/>
                </a:solidFill>
              </a:rPr>
              <a:t>Data Engineers</a:t>
            </a:r>
            <a:endParaRPr b="1" sz="1600">
              <a:solidFill>
                <a:srgbClr val="3F3F3F"/>
              </a:solidFill>
            </a:endParaRPr>
          </a:p>
        </p:txBody>
      </p:sp>
      <p:sp>
        <p:nvSpPr>
          <p:cNvPr id="575" name="Google Shape;575;p33"/>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3F3F3F"/>
                </a:solidFill>
              </a:rPr>
              <a:t>Data Scientists</a:t>
            </a:r>
            <a:endParaRPr b="1" sz="1600">
              <a:solidFill>
                <a:srgbClr val="3F3F3F"/>
              </a:solidFill>
            </a:endParaRPr>
          </a:p>
        </p:txBody>
      </p:sp>
      <p:sp>
        <p:nvSpPr>
          <p:cNvPr id="576" name="Google Shape;576;p33"/>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3F3F3F"/>
                </a:solidFill>
              </a:rPr>
              <a:t>Software Engineers</a:t>
            </a:r>
            <a:endParaRPr b="1" sz="1600">
              <a:solidFill>
                <a:srgbClr val="3F3F3F"/>
              </a:solidFill>
            </a:endParaRPr>
          </a:p>
        </p:txBody>
      </p:sp>
      <p:sp>
        <p:nvSpPr>
          <p:cNvPr id="577" name="Google Shape;577;p33"/>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3F3F3F"/>
                </a:solidFill>
              </a:rPr>
              <a:t>Systems Engineers</a:t>
            </a:r>
            <a:endParaRPr b="1" sz="1600">
              <a:solidFill>
                <a:srgbClr val="3F3F3F"/>
              </a:solidFill>
            </a:endParaRPr>
          </a:p>
        </p:txBody>
      </p:sp>
      <p:grpSp>
        <p:nvGrpSpPr>
          <p:cNvPr id="578" name="Google Shape;578;p33"/>
          <p:cNvGrpSpPr/>
          <p:nvPr/>
        </p:nvGrpSpPr>
        <p:grpSpPr>
          <a:xfrm>
            <a:off x="6392509" y="1979951"/>
            <a:ext cx="2710086" cy="2661133"/>
            <a:chOff x="4718300" y="1485000"/>
            <a:chExt cx="2032615" cy="1995900"/>
          </a:xfrm>
        </p:grpSpPr>
        <p:grpSp>
          <p:nvGrpSpPr>
            <p:cNvPr id="579" name="Google Shape;579;p33"/>
            <p:cNvGrpSpPr/>
            <p:nvPr/>
          </p:nvGrpSpPr>
          <p:grpSpPr>
            <a:xfrm>
              <a:off x="5806440" y="1508760"/>
              <a:ext cx="944475" cy="213975"/>
              <a:chOff x="6183550" y="1621713"/>
              <a:chExt cx="944475" cy="213975"/>
            </a:xfrm>
          </p:grpSpPr>
          <p:sp>
            <p:nvSpPr>
              <p:cNvPr id="580" name="Google Shape;580;p33"/>
              <p:cNvSpPr txBox="1"/>
              <p:nvPr/>
            </p:nvSpPr>
            <p:spPr>
              <a:xfrm>
                <a:off x="6423325" y="1636600"/>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GitHub</a:t>
                </a:r>
                <a:endParaRPr b="1" sz="1600">
                  <a:solidFill>
                    <a:srgbClr val="595959"/>
                  </a:solidFill>
                </a:endParaRPr>
              </a:p>
            </p:txBody>
          </p:sp>
          <p:pic>
            <p:nvPicPr>
              <p:cNvPr id="581" name="Google Shape;581;p33"/>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582" name="Google Shape;582;p33"/>
            <p:cNvGrpSpPr/>
            <p:nvPr/>
          </p:nvGrpSpPr>
          <p:grpSpPr>
            <a:xfrm>
              <a:off x="5802820" y="1831801"/>
              <a:ext cx="864936" cy="211150"/>
              <a:chOff x="6183550" y="1984202"/>
              <a:chExt cx="992013" cy="211150"/>
            </a:xfrm>
          </p:grpSpPr>
          <p:sp>
            <p:nvSpPr>
              <p:cNvPr id="583" name="Google Shape;583;p33"/>
              <p:cNvSpPr txBox="1"/>
              <p:nvPr/>
            </p:nvSpPr>
            <p:spPr>
              <a:xfrm>
                <a:off x="6470863" y="19982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Docker</a:t>
                </a:r>
                <a:endParaRPr b="1" sz="1600">
                  <a:solidFill>
                    <a:srgbClr val="595959"/>
                  </a:solidFill>
                </a:endParaRPr>
              </a:p>
            </p:txBody>
          </p:sp>
          <p:pic>
            <p:nvPicPr>
              <p:cNvPr id="584" name="Google Shape;584;p33"/>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585" name="Google Shape;585;p33"/>
            <p:cNvGrpSpPr/>
            <p:nvPr/>
          </p:nvGrpSpPr>
          <p:grpSpPr>
            <a:xfrm>
              <a:off x="4772875" y="1512125"/>
              <a:ext cx="1175100" cy="246900"/>
              <a:chOff x="4772875" y="1512125"/>
              <a:chExt cx="1175100" cy="246900"/>
            </a:xfrm>
          </p:grpSpPr>
          <p:sp>
            <p:nvSpPr>
              <p:cNvPr id="586" name="Google Shape;586;p33"/>
              <p:cNvSpPr txBox="1"/>
              <p:nvPr/>
            </p:nvSpPr>
            <p:spPr>
              <a:xfrm>
                <a:off x="5003575" y="154407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FastAPI</a:t>
                </a:r>
                <a:endParaRPr b="1" sz="1600">
                  <a:solidFill>
                    <a:srgbClr val="595959"/>
                  </a:solidFill>
                </a:endParaRPr>
              </a:p>
            </p:txBody>
          </p:sp>
          <p:pic>
            <p:nvPicPr>
              <p:cNvPr id="587" name="Google Shape;587;p33"/>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588" name="Google Shape;588;p33"/>
            <p:cNvGrpSpPr/>
            <p:nvPr/>
          </p:nvGrpSpPr>
          <p:grpSpPr>
            <a:xfrm>
              <a:off x="4772875" y="1876075"/>
              <a:ext cx="959450" cy="220449"/>
              <a:chOff x="4772875" y="1876075"/>
              <a:chExt cx="959450" cy="220449"/>
            </a:xfrm>
          </p:grpSpPr>
          <p:sp>
            <p:nvSpPr>
              <p:cNvPr id="589" name="Google Shape;589;p33"/>
              <p:cNvSpPr txBox="1"/>
              <p:nvPr/>
            </p:nvSpPr>
            <p:spPr>
              <a:xfrm>
                <a:off x="5027625" y="18947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React</a:t>
                </a:r>
                <a:endParaRPr b="1" sz="1600">
                  <a:solidFill>
                    <a:srgbClr val="595959"/>
                  </a:solidFill>
                </a:endParaRPr>
              </a:p>
            </p:txBody>
          </p:sp>
          <p:pic>
            <p:nvPicPr>
              <p:cNvPr id="590" name="Google Shape;590;p33"/>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591" name="Google Shape;591;p33"/>
            <p:cNvGrpSpPr/>
            <p:nvPr/>
          </p:nvGrpSpPr>
          <p:grpSpPr>
            <a:xfrm>
              <a:off x="4792088" y="2194688"/>
              <a:ext cx="940238" cy="219469"/>
              <a:chOff x="4792088" y="2118488"/>
              <a:chExt cx="940238" cy="219469"/>
            </a:xfrm>
          </p:grpSpPr>
          <p:sp>
            <p:nvSpPr>
              <p:cNvPr id="592" name="Google Shape;592;p33"/>
              <p:cNvSpPr txBox="1"/>
              <p:nvPr/>
            </p:nvSpPr>
            <p:spPr>
              <a:xfrm>
                <a:off x="5027625" y="21184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Angular</a:t>
                </a:r>
                <a:endParaRPr b="1" sz="1600">
                  <a:solidFill>
                    <a:srgbClr val="595959"/>
                  </a:solidFill>
                </a:endParaRPr>
              </a:p>
            </p:txBody>
          </p:sp>
          <p:pic>
            <p:nvPicPr>
              <p:cNvPr id="593" name="Google Shape;593;p33"/>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594" name="Google Shape;594;p33"/>
            <p:cNvGrpSpPr/>
            <p:nvPr/>
          </p:nvGrpSpPr>
          <p:grpSpPr>
            <a:xfrm>
              <a:off x="5782688" y="2167128"/>
              <a:ext cx="940237" cy="208475"/>
              <a:chOff x="4792088" y="2381338"/>
              <a:chExt cx="940237" cy="208475"/>
            </a:xfrm>
          </p:grpSpPr>
          <p:sp>
            <p:nvSpPr>
              <p:cNvPr id="595" name="Google Shape;595;p33"/>
              <p:cNvSpPr txBox="1"/>
              <p:nvPr/>
            </p:nvSpPr>
            <p:spPr>
              <a:xfrm>
                <a:off x="5027625" y="23954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Xcode</a:t>
                </a:r>
                <a:endParaRPr b="1" sz="1600">
                  <a:solidFill>
                    <a:srgbClr val="595959"/>
                  </a:solidFill>
                </a:endParaRPr>
              </a:p>
            </p:txBody>
          </p:sp>
          <p:pic>
            <p:nvPicPr>
              <p:cNvPr id="596" name="Google Shape;596;p33"/>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597" name="Google Shape;597;p33"/>
            <p:cNvGrpSpPr/>
            <p:nvPr/>
          </p:nvGrpSpPr>
          <p:grpSpPr>
            <a:xfrm>
              <a:off x="5020700" y="2480800"/>
              <a:ext cx="1426475" cy="225118"/>
              <a:chOff x="4792100" y="2633200"/>
              <a:chExt cx="1426475" cy="225118"/>
            </a:xfrm>
          </p:grpSpPr>
          <p:sp>
            <p:nvSpPr>
              <p:cNvPr id="598" name="Google Shape;598;p33"/>
              <p:cNvSpPr txBox="1"/>
              <p:nvPr/>
            </p:nvSpPr>
            <p:spPr>
              <a:xfrm>
                <a:off x="5003575" y="2637425"/>
                <a:ext cx="12150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Android Studio</a:t>
                </a:r>
                <a:endParaRPr b="1" sz="1600">
                  <a:solidFill>
                    <a:srgbClr val="595959"/>
                  </a:solidFill>
                </a:endParaRPr>
              </a:p>
            </p:txBody>
          </p:sp>
          <p:pic>
            <p:nvPicPr>
              <p:cNvPr id="599" name="Google Shape;599;p33"/>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600" name="Google Shape;600;p33"/>
            <p:cNvGrpSpPr/>
            <p:nvPr/>
          </p:nvGrpSpPr>
          <p:grpSpPr>
            <a:xfrm>
              <a:off x="5027424" y="2785400"/>
              <a:ext cx="1213026" cy="251100"/>
              <a:chOff x="4798824" y="3395000"/>
              <a:chExt cx="1213026" cy="251100"/>
            </a:xfrm>
          </p:grpSpPr>
          <p:sp>
            <p:nvSpPr>
              <p:cNvPr id="601" name="Google Shape;601;p33"/>
              <p:cNvSpPr txBox="1"/>
              <p:nvPr/>
            </p:nvSpPr>
            <p:spPr>
              <a:xfrm>
                <a:off x="5067450" y="3429750"/>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VS Code</a:t>
                </a:r>
                <a:endParaRPr b="1" sz="1600">
                  <a:solidFill>
                    <a:srgbClr val="595959"/>
                  </a:solidFill>
                </a:endParaRPr>
              </a:p>
            </p:txBody>
          </p:sp>
          <p:pic>
            <p:nvPicPr>
              <p:cNvPr id="602" name="Google Shape;602;p33"/>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603" name="Google Shape;603;p33"/>
            <p:cNvGrpSpPr/>
            <p:nvPr/>
          </p:nvGrpSpPr>
          <p:grpSpPr>
            <a:xfrm>
              <a:off x="5037375" y="3133475"/>
              <a:ext cx="1203075" cy="246888"/>
              <a:chOff x="4808775" y="3666875"/>
              <a:chExt cx="1203075" cy="246888"/>
            </a:xfrm>
          </p:grpSpPr>
          <p:sp>
            <p:nvSpPr>
              <p:cNvPr id="604" name="Google Shape;604;p33"/>
              <p:cNvSpPr txBox="1"/>
              <p:nvPr/>
            </p:nvSpPr>
            <p:spPr>
              <a:xfrm>
                <a:off x="5067450" y="369882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Jet Brains</a:t>
                </a:r>
                <a:endParaRPr b="1" sz="1600">
                  <a:solidFill>
                    <a:srgbClr val="595959"/>
                  </a:solidFill>
                </a:endParaRPr>
              </a:p>
            </p:txBody>
          </p:sp>
          <p:pic>
            <p:nvPicPr>
              <p:cNvPr id="605" name="Google Shape;605;p33"/>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606" name="Google Shape;606;p33"/>
            <p:cNvSpPr/>
            <p:nvPr/>
          </p:nvSpPr>
          <p:spPr>
            <a:xfrm>
              <a:off x="4718300" y="1485000"/>
              <a:ext cx="1949400" cy="1995900"/>
            </a:xfrm>
            <a:prstGeom prst="rect">
              <a:avLst/>
            </a:prstGeom>
            <a:noFill/>
            <a:ln cap="flat" cmpd="sng" w="19050">
              <a:solidFill>
                <a:srgbClr val="F9CB9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07" name="Google Shape;607;p3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608" name="Google Shape;608;p33"/>
          <p:cNvGrpSpPr/>
          <p:nvPr/>
        </p:nvGrpSpPr>
        <p:grpSpPr>
          <a:xfrm>
            <a:off x="94650" y="1979950"/>
            <a:ext cx="1617160" cy="3760306"/>
            <a:chOff x="94650" y="1979950"/>
            <a:chExt cx="1617160" cy="3760306"/>
          </a:xfrm>
        </p:grpSpPr>
        <p:grpSp>
          <p:nvGrpSpPr>
            <p:cNvPr id="609" name="Google Shape;609;p33"/>
            <p:cNvGrpSpPr/>
            <p:nvPr/>
          </p:nvGrpSpPr>
          <p:grpSpPr>
            <a:xfrm>
              <a:off x="94650" y="1979950"/>
              <a:ext cx="1617160" cy="3760306"/>
              <a:chOff x="94650" y="1979950"/>
              <a:chExt cx="1617160" cy="3760306"/>
            </a:xfrm>
          </p:grpSpPr>
          <p:grpSp>
            <p:nvGrpSpPr>
              <p:cNvPr id="610" name="Google Shape;610;p33"/>
              <p:cNvGrpSpPr/>
              <p:nvPr/>
            </p:nvGrpSpPr>
            <p:grpSpPr>
              <a:xfrm>
                <a:off x="94650" y="1979950"/>
                <a:ext cx="1617160" cy="3760306"/>
                <a:chOff x="147191" y="1484999"/>
                <a:chExt cx="1212900" cy="2820300"/>
              </a:xfrm>
            </p:grpSpPr>
            <p:sp>
              <p:nvSpPr>
                <p:cNvPr id="611" name="Google Shape;611;p33"/>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12" name="Google Shape;612;p33"/>
                <p:cNvGrpSpPr/>
                <p:nvPr/>
              </p:nvGrpSpPr>
              <p:grpSpPr>
                <a:xfrm>
                  <a:off x="217450" y="1804056"/>
                  <a:ext cx="942975" cy="212076"/>
                  <a:chOff x="217450" y="1880256"/>
                  <a:chExt cx="942975" cy="212076"/>
                </a:xfrm>
              </p:grpSpPr>
              <p:pic>
                <p:nvPicPr>
                  <p:cNvPr id="613" name="Google Shape;613;p33"/>
                  <p:cNvPicPr preferRelativeResize="0"/>
                  <p:nvPr/>
                </p:nvPicPr>
                <p:blipFill>
                  <a:blip r:embed="rId16">
                    <a:alphaModFix/>
                  </a:blip>
                  <a:stretch>
                    <a:fillRect/>
                  </a:stretch>
                </p:blipFill>
                <p:spPr>
                  <a:xfrm>
                    <a:off x="217450" y="1880256"/>
                    <a:ext cx="212076" cy="212076"/>
                  </a:xfrm>
                  <a:prstGeom prst="rect">
                    <a:avLst/>
                  </a:prstGeom>
                  <a:noFill/>
                  <a:ln>
                    <a:noFill/>
                  </a:ln>
                </p:spPr>
              </p:pic>
              <p:sp>
                <p:nvSpPr>
                  <p:cNvPr id="614" name="Google Shape;614;p33"/>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615" name="Google Shape;615;p33"/>
                <p:cNvGrpSpPr/>
                <p:nvPr/>
              </p:nvGrpSpPr>
              <p:grpSpPr>
                <a:xfrm>
                  <a:off x="217444" y="1556850"/>
                  <a:ext cx="942981" cy="214925"/>
                  <a:chOff x="217444" y="1614000"/>
                  <a:chExt cx="942981" cy="214925"/>
                </a:xfrm>
              </p:grpSpPr>
              <p:pic>
                <p:nvPicPr>
                  <p:cNvPr id="616" name="Google Shape;616;p33"/>
                  <p:cNvPicPr preferRelativeResize="0"/>
                  <p:nvPr/>
                </p:nvPicPr>
                <p:blipFill>
                  <a:blip r:embed="rId17">
                    <a:alphaModFix/>
                  </a:blip>
                  <a:stretch>
                    <a:fillRect/>
                  </a:stretch>
                </p:blipFill>
                <p:spPr>
                  <a:xfrm>
                    <a:off x="217444" y="1614000"/>
                    <a:ext cx="212075" cy="214925"/>
                  </a:xfrm>
                  <a:prstGeom prst="rect">
                    <a:avLst/>
                  </a:prstGeom>
                  <a:noFill/>
                  <a:ln>
                    <a:noFill/>
                  </a:ln>
                </p:spPr>
              </p:pic>
              <p:sp>
                <p:nvSpPr>
                  <p:cNvPr id="617" name="Google Shape;617;p33"/>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618" name="Google Shape;618;p33"/>
                <p:cNvGrpSpPr/>
                <p:nvPr/>
              </p:nvGrpSpPr>
              <p:grpSpPr>
                <a:xfrm>
                  <a:off x="200038" y="2004997"/>
                  <a:ext cx="960388" cy="246888"/>
                  <a:chOff x="200038" y="2019216"/>
                  <a:chExt cx="960388" cy="246888"/>
                </a:xfrm>
              </p:grpSpPr>
              <p:sp>
                <p:nvSpPr>
                  <p:cNvPr id="619" name="Google Shape;619;p33"/>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620" name="Google Shape;620;p33"/>
                  <p:cNvPicPr preferRelativeResize="0"/>
                  <p:nvPr/>
                </p:nvPicPr>
                <p:blipFill>
                  <a:blip r:embed="rId18">
                    <a:alphaModFix/>
                  </a:blip>
                  <a:stretch>
                    <a:fillRect/>
                  </a:stretch>
                </p:blipFill>
                <p:spPr>
                  <a:xfrm>
                    <a:off x="200038" y="2019216"/>
                    <a:ext cx="246888" cy="246888"/>
                  </a:xfrm>
                  <a:prstGeom prst="rect">
                    <a:avLst/>
                  </a:prstGeom>
                  <a:noFill/>
                  <a:ln>
                    <a:noFill/>
                  </a:ln>
                </p:spPr>
              </p:pic>
            </p:grpSp>
            <p:grpSp>
              <p:nvGrpSpPr>
                <p:cNvPr id="621" name="Google Shape;621;p33"/>
                <p:cNvGrpSpPr/>
                <p:nvPr/>
              </p:nvGrpSpPr>
              <p:grpSpPr>
                <a:xfrm>
                  <a:off x="242450" y="2578760"/>
                  <a:ext cx="966450" cy="211275"/>
                  <a:chOff x="242450" y="2859679"/>
                  <a:chExt cx="966450" cy="211275"/>
                </a:xfrm>
              </p:grpSpPr>
              <p:pic>
                <p:nvPicPr>
                  <p:cNvPr id="622" name="Google Shape;622;p33"/>
                  <p:cNvPicPr preferRelativeResize="0"/>
                  <p:nvPr/>
                </p:nvPicPr>
                <p:blipFill>
                  <a:blip r:embed="rId19">
                    <a:alphaModFix/>
                  </a:blip>
                  <a:stretch>
                    <a:fillRect/>
                  </a:stretch>
                </p:blipFill>
                <p:spPr>
                  <a:xfrm>
                    <a:off x="242450" y="2859679"/>
                    <a:ext cx="211275" cy="211275"/>
                  </a:xfrm>
                  <a:prstGeom prst="rect">
                    <a:avLst/>
                  </a:prstGeom>
                  <a:noFill/>
                  <a:ln>
                    <a:noFill/>
                  </a:ln>
                </p:spPr>
              </p:pic>
              <p:sp>
                <p:nvSpPr>
                  <p:cNvPr id="623" name="Google Shape;623;p33"/>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624" name="Google Shape;624;p33"/>
              <p:cNvGrpSpPr/>
              <p:nvPr/>
            </p:nvGrpSpPr>
            <p:grpSpPr>
              <a:xfrm>
                <a:off x="193050" y="4736375"/>
                <a:ext cx="1421775" cy="245475"/>
                <a:chOff x="193050" y="4888775"/>
                <a:chExt cx="1421775" cy="245475"/>
              </a:xfrm>
            </p:grpSpPr>
            <p:pic>
              <p:nvPicPr>
                <p:cNvPr id="625" name="Google Shape;625;p33"/>
                <p:cNvPicPr preferRelativeResize="0"/>
                <p:nvPr/>
              </p:nvPicPr>
              <p:blipFill>
                <a:blip r:embed="rId20">
                  <a:alphaModFix/>
                </a:blip>
                <a:stretch>
                  <a:fillRect/>
                </a:stretch>
              </p:blipFill>
              <p:spPr>
                <a:xfrm>
                  <a:off x="193050" y="4888775"/>
                  <a:ext cx="245475" cy="245475"/>
                </a:xfrm>
                <a:prstGeom prst="rect">
                  <a:avLst/>
                </a:prstGeom>
                <a:noFill/>
                <a:ln>
                  <a:noFill/>
                </a:ln>
              </p:spPr>
            </p:pic>
            <p:sp>
              <p:nvSpPr>
                <p:cNvPr id="626" name="Google Shape;626;p33"/>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627" name="Google Shape;627;p33"/>
              <p:cNvGrpSpPr/>
              <p:nvPr/>
            </p:nvGrpSpPr>
            <p:grpSpPr>
              <a:xfrm>
                <a:off x="193050" y="5037750"/>
                <a:ext cx="1341050" cy="333300"/>
                <a:chOff x="193050" y="5266350"/>
                <a:chExt cx="1341050" cy="333300"/>
              </a:xfrm>
            </p:grpSpPr>
            <p:pic>
              <p:nvPicPr>
                <p:cNvPr id="628" name="Google Shape;628;p33"/>
                <p:cNvPicPr preferRelativeResize="0"/>
                <p:nvPr/>
              </p:nvPicPr>
              <p:blipFill>
                <a:blip r:embed="rId21">
                  <a:alphaModFix/>
                </a:blip>
                <a:stretch>
                  <a:fillRect/>
                </a:stretch>
              </p:blipFill>
              <p:spPr>
                <a:xfrm>
                  <a:off x="193050" y="5266350"/>
                  <a:ext cx="331811" cy="333300"/>
                </a:xfrm>
                <a:prstGeom prst="rect">
                  <a:avLst/>
                </a:prstGeom>
                <a:noFill/>
                <a:ln>
                  <a:noFill/>
                </a:ln>
              </p:spPr>
            </p:pic>
            <p:sp>
              <p:nvSpPr>
                <p:cNvPr id="629" name="Google Shape;629;p33"/>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630" name="Google Shape;630;p33"/>
              <p:cNvGrpSpPr/>
              <p:nvPr/>
            </p:nvGrpSpPr>
            <p:grpSpPr>
              <a:xfrm>
                <a:off x="193050" y="5377799"/>
                <a:ext cx="1341050" cy="334800"/>
                <a:chOff x="193050" y="5377799"/>
                <a:chExt cx="1341050" cy="334800"/>
              </a:xfrm>
            </p:grpSpPr>
            <p:pic>
              <p:nvPicPr>
                <p:cNvPr id="631" name="Google Shape;631;p33"/>
                <p:cNvPicPr preferRelativeResize="0"/>
                <p:nvPr/>
              </p:nvPicPr>
              <p:blipFill>
                <a:blip r:embed="rId22">
                  <a:alphaModFix/>
                </a:blip>
                <a:stretch>
                  <a:fillRect/>
                </a:stretch>
              </p:blipFill>
              <p:spPr>
                <a:xfrm>
                  <a:off x="193050" y="5377799"/>
                  <a:ext cx="334800" cy="334800"/>
                </a:xfrm>
                <a:prstGeom prst="rect">
                  <a:avLst/>
                </a:prstGeom>
                <a:noFill/>
                <a:ln>
                  <a:noFill/>
                </a:ln>
              </p:spPr>
            </p:pic>
            <p:sp>
              <p:nvSpPr>
                <p:cNvPr id="632" name="Google Shape;632;p33"/>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633" name="Google Shape;633;p33"/>
            <p:cNvGrpSpPr/>
            <p:nvPr/>
          </p:nvGrpSpPr>
          <p:grpSpPr>
            <a:xfrm>
              <a:off x="235600" y="3074775"/>
              <a:ext cx="1413575" cy="310800"/>
              <a:chOff x="6216725" y="1283475"/>
              <a:chExt cx="1413575" cy="310800"/>
            </a:xfrm>
          </p:grpSpPr>
          <p:sp>
            <p:nvSpPr>
              <p:cNvPr id="634" name="Google Shape;634;p33"/>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635" name="Google Shape;635;p33"/>
              <p:cNvPicPr preferRelativeResize="0"/>
              <p:nvPr/>
            </p:nvPicPr>
            <p:blipFill>
              <a:blip r:embed="rId23">
                <a:alphaModFix/>
              </a:blip>
              <a:stretch>
                <a:fillRect/>
              </a:stretch>
            </p:blipFill>
            <p:spPr>
              <a:xfrm>
                <a:off x="6216725" y="1325850"/>
                <a:ext cx="183000" cy="183000"/>
              </a:xfrm>
              <a:prstGeom prst="rect">
                <a:avLst/>
              </a:prstGeom>
              <a:noFill/>
              <a:ln>
                <a:noFill/>
              </a:ln>
            </p:spPr>
          </p:pic>
        </p:grpSp>
        <p:grpSp>
          <p:nvGrpSpPr>
            <p:cNvPr id="636" name="Google Shape;636;p33"/>
            <p:cNvGrpSpPr/>
            <p:nvPr/>
          </p:nvGrpSpPr>
          <p:grpSpPr>
            <a:xfrm>
              <a:off x="235563" y="4387975"/>
              <a:ext cx="1134663" cy="268500"/>
              <a:chOff x="6216725" y="1554450"/>
              <a:chExt cx="1134663" cy="268500"/>
            </a:xfrm>
          </p:grpSpPr>
          <p:pic>
            <p:nvPicPr>
              <p:cNvPr id="637" name="Google Shape;637;p33"/>
              <p:cNvPicPr preferRelativeResize="0"/>
              <p:nvPr/>
            </p:nvPicPr>
            <p:blipFill>
              <a:blip r:embed="rId24">
                <a:alphaModFix/>
              </a:blip>
              <a:stretch>
                <a:fillRect/>
              </a:stretch>
            </p:blipFill>
            <p:spPr>
              <a:xfrm>
                <a:off x="6216725" y="1590850"/>
                <a:ext cx="236700" cy="133151"/>
              </a:xfrm>
              <a:prstGeom prst="rect">
                <a:avLst/>
              </a:prstGeom>
              <a:noFill/>
              <a:ln>
                <a:noFill/>
              </a:ln>
            </p:spPr>
          </p:pic>
          <p:sp>
            <p:nvSpPr>
              <p:cNvPr id="638" name="Google Shape;638;p33"/>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639" name="Google Shape;639;p33"/>
            <p:cNvGrpSpPr/>
            <p:nvPr/>
          </p:nvGrpSpPr>
          <p:grpSpPr>
            <a:xfrm>
              <a:off x="235574" y="3841325"/>
              <a:ext cx="1354301" cy="508800"/>
              <a:chOff x="3945749" y="2942188"/>
              <a:chExt cx="1354301" cy="508800"/>
            </a:xfrm>
          </p:grpSpPr>
          <p:sp>
            <p:nvSpPr>
              <p:cNvPr id="640" name="Google Shape;640;p33"/>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641" name="Google Shape;641;p33"/>
              <p:cNvPicPr preferRelativeResize="0"/>
              <p:nvPr/>
            </p:nvPicPr>
            <p:blipFill>
              <a:blip r:embed="rId25">
                <a:alphaModFix/>
              </a:blip>
              <a:stretch>
                <a:fillRect/>
              </a:stretch>
            </p:blipFill>
            <p:spPr>
              <a:xfrm>
                <a:off x="3945749" y="3051988"/>
                <a:ext cx="212801" cy="244000"/>
              </a:xfrm>
              <a:prstGeom prst="rect">
                <a:avLst/>
              </a:prstGeom>
              <a:noFill/>
              <a:ln>
                <a:noFill/>
              </a:ln>
            </p:spPr>
          </p:pic>
        </p:grpSp>
      </p:grpSp>
      <p:grpSp>
        <p:nvGrpSpPr>
          <p:cNvPr id="642" name="Google Shape;642;p33"/>
          <p:cNvGrpSpPr/>
          <p:nvPr/>
        </p:nvGrpSpPr>
        <p:grpSpPr>
          <a:xfrm>
            <a:off x="1884200" y="3860962"/>
            <a:ext cx="4357200" cy="736500"/>
            <a:chOff x="1884200" y="3860962"/>
            <a:chExt cx="4357200" cy="736500"/>
          </a:xfrm>
        </p:grpSpPr>
        <p:sp>
          <p:nvSpPr>
            <p:cNvPr id="643" name="Google Shape;643;p33"/>
            <p:cNvSpPr/>
            <p:nvPr/>
          </p:nvSpPr>
          <p:spPr>
            <a:xfrm>
              <a:off x="1884200" y="3860962"/>
              <a:ext cx="4357200" cy="7365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44" name="Google Shape;644;p33"/>
            <p:cNvGrpSpPr/>
            <p:nvPr/>
          </p:nvGrpSpPr>
          <p:grpSpPr>
            <a:xfrm>
              <a:off x="1984768" y="4102513"/>
              <a:ext cx="1505301" cy="249898"/>
              <a:chOff x="6115331" y="3092975"/>
              <a:chExt cx="1505301" cy="249898"/>
            </a:xfrm>
          </p:grpSpPr>
          <p:sp>
            <p:nvSpPr>
              <p:cNvPr id="645" name="Google Shape;645;p33"/>
              <p:cNvSpPr txBox="1"/>
              <p:nvPr/>
            </p:nvSpPr>
            <p:spPr>
              <a:xfrm>
                <a:off x="6361532" y="3092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OpenAI</a:t>
                </a:r>
                <a:endParaRPr b="1" sz="1600">
                  <a:solidFill>
                    <a:srgbClr val="595959"/>
                  </a:solidFill>
                </a:endParaRPr>
              </a:p>
            </p:txBody>
          </p:sp>
          <p:pic>
            <p:nvPicPr>
              <p:cNvPr id="646" name="Google Shape;646;p33"/>
              <p:cNvPicPr preferRelativeResize="0"/>
              <p:nvPr/>
            </p:nvPicPr>
            <p:blipFill>
              <a:blip r:embed="rId26">
                <a:alphaModFix/>
              </a:blip>
              <a:stretch>
                <a:fillRect/>
              </a:stretch>
            </p:blipFill>
            <p:spPr>
              <a:xfrm>
                <a:off x="6115331" y="3092975"/>
                <a:ext cx="246205" cy="249898"/>
              </a:xfrm>
              <a:prstGeom prst="rect">
                <a:avLst/>
              </a:prstGeom>
              <a:noFill/>
              <a:ln>
                <a:noFill/>
              </a:ln>
            </p:spPr>
          </p:pic>
        </p:grpSp>
        <p:grpSp>
          <p:nvGrpSpPr>
            <p:cNvPr id="647" name="Google Shape;647;p33"/>
            <p:cNvGrpSpPr/>
            <p:nvPr/>
          </p:nvGrpSpPr>
          <p:grpSpPr>
            <a:xfrm>
              <a:off x="3277400" y="4083575"/>
              <a:ext cx="1103827" cy="243900"/>
              <a:chOff x="6173000" y="3473975"/>
              <a:chExt cx="1103827" cy="243900"/>
            </a:xfrm>
          </p:grpSpPr>
          <p:sp>
            <p:nvSpPr>
              <p:cNvPr id="648" name="Google Shape;648;p33"/>
              <p:cNvSpPr txBox="1"/>
              <p:nvPr/>
            </p:nvSpPr>
            <p:spPr>
              <a:xfrm>
                <a:off x="6361527" y="3473975"/>
                <a:ext cx="915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Gemini</a:t>
                </a:r>
                <a:endParaRPr b="1" sz="1600">
                  <a:solidFill>
                    <a:srgbClr val="595959"/>
                  </a:solidFill>
                </a:endParaRPr>
              </a:p>
            </p:txBody>
          </p:sp>
          <p:pic>
            <p:nvPicPr>
              <p:cNvPr id="649" name="Google Shape;649;p33"/>
              <p:cNvPicPr preferRelativeResize="0"/>
              <p:nvPr/>
            </p:nvPicPr>
            <p:blipFill>
              <a:blip r:embed="rId27">
                <a:alphaModFix/>
              </a:blip>
              <a:stretch>
                <a:fillRect/>
              </a:stretch>
            </p:blipFill>
            <p:spPr>
              <a:xfrm>
                <a:off x="6173000" y="3486888"/>
                <a:ext cx="218075" cy="218075"/>
              </a:xfrm>
              <a:prstGeom prst="rect">
                <a:avLst/>
              </a:prstGeom>
              <a:noFill/>
              <a:ln>
                <a:noFill/>
              </a:ln>
            </p:spPr>
          </p:pic>
        </p:grpSp>
        <p:grpSp>
          <p:nvGrpSpPr>
            <p:cNvPr id="650" name="Google Shape;650;p33"/>
            <p:cNvGrpSpPr/>
            <p:nvPr/>
          </p:nvGrpSpPr>
          <p:grpSpPr>
            <a:xfrm>
              <a:off x="4647348" y="4083575"/>
              <a:ext cx="1407830" cy="243900"/>
              <a:chOff x="6323625" y="3854983"/>
              <a:chExt cx="1525607" cy="243900"/>
            </a:xfrm>
          </p:grpSpPr>
          <p:sp>
            <p:nvSpPr>
              <p:cNvPr id="651" name="Google Shape;651;p33"/>
              <p:cNvSpPr txBox="1"/>
              <p:nvPr/>
            </p:nvSpPr>
            <p:spPr>
              <a:xfrm>
                <a:off x="6590132" y="3854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Anthropic</a:t>
                </a:r>
                <a:endParaRPr b="1" sz="1600">
                  <a:solidFill>
                    <a:srgbClr val="595959"/>
                  </a:solidFill>
                </a:endParaRPr>
              </a:p>
            </p:txBody>
          </p:sp>
          <p:pic>
            <p:nvPicPr>
              <p:cNvPr id="652" name="Google Shape;652;p33"/>
              <p:cNvPicPr preferRelativeResize="0"/>
              <p:nvPr/>
            </p:nvPicPr>
            <p:blipFill>
              <a:blip r:embed="rId28">
                <a:alphaModFix/>
              </a:blip>
              <a:stretch>
                <a:fillRect/>
              </a:stretch>
            </p:blipFill>
            <p:spPr>
              <a:xfrm>
                <a:off x="6323625" y="3886125"/>
                <a:ext cx="266500" cy="183000"/>
              </a:xfrm>
              <a:prstGeom prst="rect">
                <a:avLst/>
              </a:prstGeom>
              <a:noFill/>
              <a:ln>
                <a:noFill/>
              </a:ln>
            </p:spPr>
          </p:pic>
        </p:grpSp>
      </p:grpSp>
      <p:grpSp>
        <p:nvGrpSpPr>
          <p:cNvPr id="653" name="Google Shape;653;p33"/>
          <p:cNvGrpSpPr/>
          <p:nvPr/>
        </p:nvGrpSpPr>
        <p:grpSpPr>
          <a:xfrm>
            <a:off x="1884200" y="4664267"/>
            <a:ext cx="4357200" cy="1076005"/>
            <a:chOff x="1884200" y="4664267"/>
            <a:chExt cx="4357200" cy="1076005"/>
          </a:xfrm>
        </p:grpSpPr>
        <p:sp>
          <p:nvSpPr>
            <p:cNvPr id="654" name="Google Shape;654;p33"/>
            <p:cNvSpPr/>
            <p:nvPr/>
          </p:nvSpPr>
          <p:spPr>
            <a:xfrm>
              <a:off x="1884200" y="4721172"/>
              <a:ext cx="4357200" cy="10191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55" name="Google Shape;655;p33"/>
            <p:cNvGrpSpPr/>
            <p:nvPr/>
          </p:nvGrpSpPr>
          <p:grpSpPr>
            <a:xfrm>
              <a:off x="3618553" y="4822297"/>
              <a:ext cx="2170112" cy="334792"/>
              <a:chOff x="1276250" y="3911225"/>
              <a:chExt cx="1627625" cy="251100"/>
            </a:xfrm>
          </p:grpSpPr>
          <p:sp>
            <p:nvSpPr>
              <p:cNvPr id="656" name="Google Shape;656;p33"/>
              <p:cNvSpPr txBox="1"/>
              <p:nvPr/>
            </p:nvSpPr>
            <p:spPr>
              <a:xfrm>
                <a:off x="1564075" y="3945275"/>
                <a:ext cx="13398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Weights &amp; Biases</a:t>
                </a:r>
                <a:endParaRPr b="1" sz="1600">
                  <a:solidFill>
                    <a:srgbClr val="595959"/>
                  </a:solidFill>
                </a:endParaRPr>
              </a:p>
            </p:txBody>
          </p:sp>
          <p:pic>
            <p:nvPicPr>
              <p:cNvPr id="657" name="Google Shape;657;p33"/>
              <p:cNvPicPr preferRelativeResize="0"/>
              <p:nvPr/>
            </p:nvPicPr>
            <p:blipFill>
              <a:blip r:embed="rId29">
                <a:alphaModFix/>
              </a:blip>
              <a:stretch>
                <a:fillRect/>
              </a:stretch>
            </p:blipFill>
            <p:spPr>
              <a:xfrm>
                <a:off x="1276250" y="3911225"/>
                <a:ext cx="251100" cy="251100"/>
              </a:xfrm>
              <a:prstGeom prst="rect">
                <a:avLst/>
              </a:prstGeom>
              <a:noFill/>
              <a:ln>
                <a:noFill/>
              </a:ln>
            </p:spPr>
          </p:pic>
        </p:grpSp>
        <p:pic>
          <p:nvPicPr>
            <p:cNvPr id="658" name="Google Shape;658;p33"/>
            <p:cNvPicPr preferRelativeResize="0"/>
            <p:nvPr/>
          </p:nvPicPr>
          <p:blipFill>
            <a:blip r:embed="rId30">
              <a:alphaModFix/>
            </a:blip>
            <a:stretch>
              <a:fillRect/>
            </a:stretch>
          </p:blipFill>
          <p:spPr>
            <a:xfrm>
              <a:off x="2091958" y="4664267"/>
              <a:ext cx="1290927" cy="691583"/>
            </a:xfrm>
            <a:prstGeom prst="rect">
              <a:avLst/>
            </a:prstGeom>
            <a:noFill/>
            <a:ln>
              <a:noFill/>
            </a:ln>
          </p:spPr>
        </p:pic>
        <p:grpSp>
          <p:nvGrpSpPr>
            <p:cNvPr id="659" name="Google Shape;659;p33"/>
            <p:cNvGrpSpPr/>
            <p:nvPr/>
          </p:nvGrpSpPr>
          <p:grpSpPr>
            <a:xfrm>
              <a:off x="2195176" y="5322584"/>
              <a:ext cx="1599339" cy="285294"/>
              <a:chOff x="1646440" y="2944275"/>
              <a:chExt cx="1199535" cy="213976"/>
            </a:xfrm>
          </p:grpSpPr>
          <p:sp>
            <p:nvSpPr>
              <p:cNvPr id="660" name="Google Shape;660;p33"/>
              <p:cNvSpPr txBox="1"/>
              <p:nvPr/>
            </p:nvSpPr>
            <p:spPr>
              <a:xfrm>
                <a:off x="1901575" y="2952738"/>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Kubeflow</a:t>
                </a:r>
                <a:endParaRPr b="1" sz="1600">
                  <a:solidFill>
                    <a:srgbClr val="595959"/>
                  </a:solidFill>
                </a:endParaRPr>
              </a:p>
            </p:txBody>
          </p:sp>
          <p:pic>
            <p:nvPicPr>
              <p:cNvPr id="661" name="Google Shape;661;p33"/>
              <p:cNvPicPr preferRelativeResize="0"/>
              <p:nvPr/>
            </p:nvPicPr>
            <p:blipFill>
              <a:blip r:embed="rId31">
                <a:alphaModFix/>
              </a:blip>
              <a:stretch>
                <a:fillRect/>
              </a:stretch>
            </p:blipFill>
            <p:spPr>
              <a:xfrm>
                <a:off x="1646440" y="2944275"/>
                <a:ext cx="217066" cy="213976"/>
              </a:xfrm>
              <a:prstGeom prst="rect">
                <a:avLst/>
              </a:prstGeom>
              <a:noFill/>
              <a:ln>
                <a:noFill/>
              </a:ln>
            </p:spPr>
          </p:pic>
        </p:grpSp>
        <p:grpSp>
          <p:nvGrpSpPr>
            <p:cNvPr id="662" name="Google Shape;662;p33"/>
            <p:cNvGrpSpPr/>
            <p:nvPr/>
          </p:nvGrpSpPr>
          <p:grpSpPr>
            <a:xfrm>
              <a:off x="3829415" y="5335717"/>
              <a:ext cx="1588360" cy="329176"/>
              <a:chOff x="2872150" y="2954125"/>
              <a:chExt cx="1191300" cy="246888"/>
            </a:xfrm>
          </p:grpSpPr>
          <p:sp>
            <p:nvSpPr>
              <p:cNvPr id="663" name="Google Shape;663;p33"/>
              <p:cNvSpPr txBox="1"/>
              <p:nvPr/>
            </p:nvSpPr>
            <p:spPr>
              <a:xfrm>
                <a:off x="3119050" y="2970413"/>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Neptune.ai</a:t>
                </a:r>
                <a:endParaRPr b="1" sz="1600">
                  <a:solidFill>
                    <a:srgbClr val="595959"/>
                  </a:solidFill>
                </a:endParaRPr>
              </a:p>
            </p:txBody>
          </p:sp>
          <p:pic>
            <p:nvPicPr>
              <p:cNvPr id="664" name="Google Shape;664;p33"/>
              <p:cNvPicPr preferRelativeResize="0"/>
              <p:nvPr/>
            </p:nvPicPr>
            <p:blipFill>
              <a:blip r:embed="rId32">
                <a:alphaModFix/>
              </a:blip>
              <a:stretch>
                <a:fillRect/>
              </a:stretch>
            </p:blipFill>
            <p:spPr>
              <a:xfrm>
                <a:off x="2872150" y="2954125"/>
                <a:ext cx="246888" cy="246888"/>
              </a:xfrm>
              <a:prstGeom prst="rect">
                <a:avLst/>
              </a:prstGeom>
              <a:noFill/>
              <a:ln>
                <a:noFill/>
              </a:ln>
            </p:spPr>
          </p:pic>
        </p:grpSp>
      </p:grpSp>
      <p:grpSp>
        <p:nvGrpSpPr>
          <p:cNvPr id="665" name="Google Shape;665;p33"/>
          <p:cNvGrpSpPr/>
          <p:nvPr/>
        </p:nvGrpSpPr>
        <p:grpSpPr>
          <a:xfrm>
            <a:off x="1994963" y="2155451"/>
            <a:ext cx="1625626" cy="333192"/>
            <a:chOff x="2486875" y="1616600"/>
            <a:chExt cx="1219250" cy="249900"/>
          </a:xfrm>
        </p:grpSpPr>
        <p:pic>
          <p:nvPicPr>
            <p:cNvPr id="666" name="Google Shape;666;p33"/>
            <p:cNvPicPr preferRelativeResize="0"/>
            <p:nvPr/>
          </p:nvPicPr>
          <p:blipFill>
            <a:blip r:embed="rId33">
              <a:alphaModFix/>
            </a:blip>
            <a:stretch>
              <a:fillRect/>
            </a:stretch>
          </p:blipFill>
          <p:spPr>
            <a:xfrm>
              <a:off x="2486875" y="1616600"/>
              <a:ext cx="249900" cy="249900"/>
            </a:xfrm>
            <a:prstGeom prst="rect">
              <a:avLst/>
            </a:prstGeom>
            <a:noFill/>
            <a:ln>
              <a:noFill/>
            </a:ln>
          </p:spPr>
        </p:pic>
        <p:sp>
          <p:nvSpPr>
            <p:cNvPr id="667" name="Google Shape;667;p33"/>
            <p:cNvSpPr txBox="1"/>
            <p:nvPr/>
          </p:nvSpPr>
          <p:spPr>
            <a:xfrm>
              <a:off x="2783925" y="1649150"/>
              <a:ext cx="9222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a:t>
              </a:r>
              <a:endParaRPr b="1" sz="1600">
                <a:solidFill>
                  <a:srgbClr val="595959"/>
                </a:solidFill>
              </a:endParaRPr>
            </a:p>
          </p:txBody>
        </p:sp>
      </p:grpSp>
      <p:grpSp>
        <p:nvGrpSpPr>
          <p:cNvPr id="668" name="Google Shape;668;p33"/>
          <p:cNvGrpSpPr/>
          <p:nvPr/>
        </p:nvGrpSpPr>
        <p:grpSpPr>
          <a:xfrm>
            <a:off x="3620522" y="2135151"/>
            <a:ext cx="1335633" cy="334792"/>
            <a:chOff x="2486875" y="2058575"/>
            <a:chExt cx="1001750" cy="251100"/>
          </a:xfrm>
        </p:grpSpPr>
        <p:pic>
          <p:nvPicPr>
            <p:cNvPr id="669" name="Google Shape;669;p33"/>
            <p:cNvPicPr preferRelativeResize="0"/>
            <p:nvPr/>
          </p:nvPicPr>
          <p:blipFill>
            <a:blip r:embed="rId34">
              <a:alphaModFix/>
            </a:blip>
            <a:stretch>
              <a:fillRect/>
            </a:stretch>
          </p:blipFill>
          <p:spPr>
            <a:xfrm>
              <a:off x="2486875" y="2058575"/>
              <a:ext cx="251100" cy="251100"/>
            </a:xfrm>
            <a:prstGeom prst="rect">
              <a:avLst/>
            </a:prstGeom>
            <a:noFill/>
            <a:ln>
              <a:noFill/>
            </a:ln>
          </p:spPr>
        </p:pic>
        <p:sp>
          <p:nvSpPr>
            <p:cNvPr id="670" name="Google Shape;670;p33"/>
            <p:cNvSpPr txBox="1"/>
            <p:nvPr/>
          </p:nvSpPr>
          <p:spPr>
            <a:xfrm>
              <a:off x="2783925" y="2097175"/>
              <a:ext cx="7047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PyTorch</a:t>
              </a:r>
              <a:endParaRPr b="1" sz="1600">
                <a:solidFill>
                  <a:srgbClr val="595959"/>
                </a:solidFill>
              </a:endParaRPr>
            </a:p>
          </p:txBody>
        </p:sp>
      </p:grpSp>
      <p:grpSp>
        <p:nvGrpSpPr>
          <p:cNvPr id="671" name="Google Shape;671;p33"/>
          <p:cNvGrpSpPr/>
          <p:nvPr/>
        </p:nvGrpSpPr>
        <p:grpSpPr>
          <a:xfrm>
            <a:off x="5042888" y="2131485"/>
            <a:ext cx="1096638" cy="333192"/>
            <a:chOff x="2486876" y="2360625"/>
            <a:chExt cx="822499" cy="249900"/>
          </a:xfrm>
        </p:grpSpPr>
        <p:pic>
          <p:nvPicPr>
            <p:cNvPr id="672" name="Google Shape;672;p33"/>
            <p:cNvPicPr preferRelativeResize="0"/>
            <p:nvPr/>
          </p:nvPicPr>
          <p:blipFill>
            <a:blip r:embed="rId35">
              <a:alphaModFix/>
            </a:blip>
            <a:stretch>
              <a:fillRect/>
            </a:stretch>
          </p:blipFill>
          <p:spPr>
            <a:xfrm>
              <a:off x="2486876" y="2360625"/>
              <a:ext cx="293603" cy="249900"/>
            </a:xfrm>
            <a:prstGeom prst="rect">
              <a:avLst/>
            </a:prstGeom>
            <a:noFill/>
            <a:ln>
              <a:noFill/>
            </a:ln>
          </p:spPr>
        </p:pic>
        <p:sp>
          <p:nvSpPr>
            <p:cNvPr id="673" name="Google Shape;673;p33"/>
            <p:cNvSpPr txBox="1"/>
            <p:nvPr/>
          </p:nvSpPr>
          <p:spPr>
            <a:xfrm>
              <a:off x="2780475" y="2394075"/>
              <a:ext cx="5289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MXNet</a:t>
              </a:r>
              <a:endParaRPr b="1" sz="1600">
                <a:solidFill>
                  <a:srgbClr val="595959"/>
                </a:solidFill>
              </a:endParaRPr>
            </a:p>
          </p:txBody>
        </p:sp>
      </p:grpSp>
      <p:grpSp>
        <p:nvGrpSpPr>
          <p:cNvPr id="674" name="Google Shape;674;p33"/>
          <p:cNvGrpSpPr/>
          <p:nvPr/>
        </p:nvGrpSpPr>
        <p:grpSpPr>
          <a:xfrm>
            <a:off x="4215108" y="2558541"/>
            <a:ext cx="1871553" cy="329176"/>
            <a:chOff x="2443850" y="3275850"/>
            <a:chExt cx="1403700" cy="246888"/>
          </a:xfrm>
        </p:grpSpPr>
        <p:sp>
          <p:nvSpPr>
            <p:cNvPr id="675" name="Google Shape;675;p33"/>
            <p:cNvSpPr txBox="1"/>
            <p:nvPr/>
          </p:nvSpPr>
          <p:spPr>
            <a:xfrm>
              <a:off x="2690750" y="3293675"/>
              <a:ext cx="1156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Google Colab</a:t>
              </a:r>
              <a:endParaRPr b="1" sz="1600">
                <a:solidFill>
                  <a:srgbClr val="595959"/>
                </a:solidFill>
              </a:endParaRPr>
            </a:p>
          </p:txBody>
        </p:sp>
        <p:pic>
          <p:nvPicPr>
            <p:cNvPr id="676" name="Google Shape;676;p33"/>
            <p:cNvPicPr preferRelativeResize="0"/>
            <p:nvPr/>
          </p:nvPicPr>
          <p:blipFill>
            <a:blip r:embed="rId36">
              <a:alphaModFix/>
            </a:blip>
            <a:stretch>
              <a:fillRect/>
            </a:stretch>
          </p:blipFill>
          <p:spPr>
            <a:xfrm>
              <a:off x="2443850" y="3275850"/>
              <a:ext cx="246888" cy="246888"/>
            </a:xfrm>
            <a:prstGeom prst="rect">
              <a:avLst/>
            </a:prstGeom>
            <a:noFill/>
            <a:ln>
              <a:noFill/>
            </a:ln>
          </p:spPr>
        </p:pic>
      </p:grpSp>
      <p:grpSp>
        <p:nvGrpSpPr>
          <p:cNvPr id="677" name="Google Shape;677;p33"/>
          <p:cNvGrpSpPr/>
          <p:nvPr/>
        </p:nvGrpSpPr>
        <p:grpSpPr>
          <a:xfrm>
            <a:off x="2071161" y="2558541"/>
            <a:ext cx="1613222" cy="329176"/>
            <a:chOff x="2486875" y="3559500"/>
            <a:chExt cx="1209947" cy="246888"/>
          </a:xfrm>
        </p:grpSpPr>
        <p:sp>
          <p:nvSpPr>
            <p:cNvPr id="678" name="Google Shape;678;p33"/>
            <p:cNvSpPr txBox="1"/>
            <p:nvPr/>
          </p:nvSpPr>
          <p:spPr>
            <a:xfrm>
              <a:off x="2728722" y="3591450"/>
              <a:ext cx="968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JupyterLab</a:t>
              </a:r>
              <a:endParaRPr b="1" sz="1600">
                <a:solidFill>
                  <a:srgbClr val="595959"/>
                </a:solidFill>
              </a:endParaRPr>
            </a:p>
          </p:txBody>
        </p:sp>
        <p:pic>
          <p:nvPicPr>
            <p:cNvPr id="679" name="Google Shape;679;p33"/>
            <p:cNvPicPr preferRelativeResize="0"/>
            <p:nvPr/>
          </p:nvPicPr>
          <p:blipFill>
            <a:blip r:embed="rId37">
              <a:alphaModFix/>
            </a:blip>
            <a:stretch>
              <a:fillRect/>
            </a:stretch>
          </p:blipFill>
          <p:spPr>
            <a:xfrm>
              <a:off x="2486875" y="3559500"/>
              <a:ext cx="197510" cy="246888"/>
            </a:xfrm>
            <a:prstGeom prst="rect">
              <a:avLst/>
            </a:prstGeom>
            <a:noFill/>
            <a:ln>
              <a:noFill/>
            </a:ln>
          </p:spPr>
        </p:pic>
      </p:grpSp>
      <p:grpSp>
        <p:nvGrpSpPr>
          <p:cNvPr id="680" name="Google Shape;680;p33"/>
          <p:cNvGrpSpPr/>
          <p:nvPr/>
        </p:nvGrpSpPr>
        <p:grpSpPr>
          <a:xfrm>
            <a:off x="2056575" y="2989341"/>
            <a:ext cx="1407821" cy="310896"/>
            <a:chOff x="2869375" y="3090900"/>
            <a:chExt cx="1407821" cy="310896"/>
          </a:xfrm>
        </p:grpSpPr>
        <p:pic>
          <p:nvPicPr>
            <p:cNvPr id="681" name="Google Shape;681;p33"/>
            <p:cNvPicPr preferRelativeResize="0"/>
            <p:nvPr/>
          </p:nvPicPr>
          <p:blipFill>
            <a:blip r:embed="rId38">
              <a:alphaModFix/>
            </a:blip>
            <a:stretch>
              <a:fillRect/>
            </a:stretch>
          </p:blipFill>
          <p:spPr>
            <a:xfrm>
              <a:off x="2869375" y="3090900"/>
              <a:ext cx="277975" cy="310896"/>
            </a:xfrm>
            <a:prstGeom prst="rect">
              <a:avLst/>
            </a:prstGeom>
            <a:noFill/>
            <a:ln>
              <a:noFill/>
            </a:ln>
          </p:spPr>
        </p:pic>
        <p:sp>
          <p:nvSpPr>
            <p:cNvPr id="682" name="Google Shape;682;p33"/>
            <p:cNvSpPr txBox="1"/>
            <p:nvPr/>
          </p:nvSpPr>
          <p:spPr>
            <a:xfrm>
              <a:off x="3206496" y="3107950"/>
              <a:ext cx="10707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Deepnote</a:t>
              </a:r>
              <a:endParaRPr b="1" sz="1600">
                <a:solidFill>
                  <a:srgbClr val="595959"/>
                </a:solidFill>
              </a:endParaRPr>
            </a:p>
          </p:txBody>
        </p:sp>
      </p:grpSp>
      <p:grpSp>
        <p:nvGrpSpPr>
          <p:cNvPr id="683" name="Google Shape;683;p33"/>
          <p:cNvGrpSpPr/>
          <p:nvPr/>
        </p:nvGrpSpPr>
        <p:grpSpPr>
          <a:xfrm>
            <a:off x="2096561" y="3346922"/>
            <a:ext cx="2468338" cy="329176"/>
            <a:chOff x="2486875" y="2891226"/>
            <a:chExt cx="1851300" cy="246888"/>
          </a:xfrm>
        </p:grpSpPr>
        <p:sp>
          <p:nvSpPr>
            <p:cNvPr id="684" name="Google Shape;684;p33"/>
            <p:cNvSpPr txBox="1"/>
            <p:nvPr/>
          </p:nvSpPr>
          <p:spPr>
            <a:xfrm>
              <a:off x="2733775" y="2921663"/>
              <a:ext cx="1604400" cy="1830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a:t>
              </a:r>
              <a:endParaRPr b="1" sz="1600">
                <a:solidFill>
                  <a:srgbClr val="595959"/>
                </a:solidFill>
              </a:endParaRPr>
            </a:p>
          </p:txBody>
        </p:sp>
        <p:pic>
          <p:nvPicPr>
            <p:cNvPr id="685" name="Google Shape;685;p33"/>
            <p:cNvPicPr preferRelativeResize="0"/>
            <p:nvPr/>
          </p:nvPicPr>
          <p:blipFill>
            <a:blip r:embed="rId39">
              <a:alphaModFix/>
            </a:blip>
            <a:stretch>
              <a:fillRect/>
            </a:stretch>
          </p:blipFill>
          <p:spPr>
            <a:xfrm>
              <a:off x="2486875" y="2891226"/>
              <a:ext cx="246888" cy="246888"/>
            </a:xfrm>
            <a:prstGeom prst="rect">
              <a:avLst/>
            </a:prstGeom>
            <a:noFill/>
            <a:ln>
              <a:noFill/>
            </a:ln>
          </p:spPr>
        </p:pic>
      </p:grpSp>
      <p:sp>
        <p:nvSpPr>
          <p:cNvPr id="686" name="Google Shape;686;p33"/>
          <p:cNvSpPr/>
          <p:nvPr/>
        </p:nvSpPr>
        <p:spPr>
          <a:xfrm>
            <a:off x="1884199" y="1973054"/>
            <a:ext cx="4357200" cy="1760700"/>
          </a:xfrm>
          <a:prstGeom prst="rect">
            <a:avLst/>
          </a:prstGeom>
          <a:noFill/>
          <a:ln cap="flat" cmpd="sng" w="19050">
            <a:solidFill>
              <a:srgbClr val="B6D7A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87" name="Google Shape;687;p33"/>
          <p:cNvGrpSpPr/>
          <p:nvPr/>
        </p:nvGrpSpPr>
        <p:grpSpPr>
          <a:xfrm>
            <a:off x="3945749" y="3027459"/>
            <a:ext cx="2247091" cy="268529"/>
            <a:chOff x="3945749" y="3027459"/>
            <a:chExt cx="2247091" cy="268529"/>
          </a:xfrm>
        </p:grpSpPr>
        <p:sp>
          <p:nvSpPr>
            <p:cNvPr id="688" name="Google Shape;688;p33"/>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Models</a:t>
              </a:r>
              <a:endParaRPr b="1" sz="1600">
                <a:solidFill>
                  <a:srgbClr val="595959"/>
                </a:solidFill>
              </a:endParaRPr>
            </a:p>
          </p:txBody>
        </p:sp>
        <p:pic>
          <p:nvPicPr>
            <p:cNvPr id="689" name="Google Shape;689;p33"/>
            <p:cNvPicPr preferRelativeResize="0"/>
            <p:nvPr/>
          </p:nvPicPr>
          <p:blipFill>
            <a:blip r:embed="rId25">
              <a:alphaModFix/>
            </a:blip>
            <a:stretch>
              <a:fillRect/>
            </a:stretch>
          </p:blipFill>
          <p:spPr>
            <a:xfrm>
              <a:off x="3945749" y="3051988"/>
              <a:ext cx="212801" cy="2440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696" name="Google Shape;696;p34"/>
          <p:cNvGrpSpPr/>
          <p:nvPr/>
        </p:nvGrpSpPr>
        <p:grpSpPr>
          <a:xfrm>
            <a:off x="369424" y="1323072"/>
            <a:ext cx="2438339" cy="524787"/>
            <a:chOff x="277075" y="839925"/>
            <a:chExt cx="1828800" cy="393600"/>
          </a:xfrm>
        </p:grpSpPr>
        <p:sp>
          <p:nvSpPr>
            <p:cNvPr id="697" name="Google Shape;697;p34"/>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p34"/>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699" name="Google Shape;699;p34"/>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700" name="Google Shape;700;p34"/>
          <p:cNvGrpSpPr/>
          <p:nvPr/>
        </p:nvGrpSpPr>
        <p:grpSpPr>
          <a:xfrm>
            <a:off x="3315728" y="1323072"/>
            <a:ext cx="2438339" cy="524787"/>
            <a:chOff x="3172675" y="839925"/>
            <a:chExt cx="1828800" cy="393600"/>
          </a:xfrm>
        </p:grpSpPr>
        <p:sp>
          <p:nvSpPr>
            <p:cNvPr id="701" name="Google Shape;701;p34"/>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2" name="Google Shape;702;p34"/>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703" name="Google Shape;703;p34"/>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704" name="Google Shape;704;p34"/>
          <p:cNvGrpSpPr/>
          <p:nvPr/>
        </p:nvGrpSpPr>
        <p:grpSpPr>
          <a:xfrm>
            <a:off x="9377820" y="1324639"/>
            <a:ext cx="2438339" cy="508787"/>
            <a:chOff x="7414550" y="1817725"/>
            <a:chExt cx="1828800" cy="381600"/>
          </a:xfrm>
        </p:grpSpPr>
        <p:grpSp>
          <p:nvGrpSpPr>
            <p:cNvPr id="705" name="Google Shape;705;p34"/>
            <p:cNvGrpSpPr/>
            <p:nvPr/>
          </p:nvGrpSpPr>
          <p:grpSpPr>
            <a:xfrm>
              <a:off x="7414550" y="1817725"/>
              <a:ext cx="1828800" cy="381600"/>
              <a:chOff x="6068275" y="839925"/>
              <a:chExt cx="1828800" cy="381600"/>
            </a:xfrm>
          </p:grpSpPr>
          <p:sp>
            <p:nvSpPr>
              <p:cNvPr id="706" name="Google Shape;706;p34"/>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7" name="Google Shape;707;p34"/>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708" name="Google Shape;708;p34"/>
            <p:cNvPicPr preferRelativeResize="0"/>
            <p:nvPr/>
          </p:nvPicPr>
          <p:blipFill>
            <a:blip r:embed="rId5">
              <a:alphaModFix/>
            </a:blip>
            <a:stretch>
              <a:fillRect/>
            </a:stretch>
          </p:blipFill>
          <p:spPr>
            <a:xfrm>
              <a:off x="7492850" y="1891075"/>
              <a:ext cx="308611" cy="246889"/>
            </a:xfrm>
            <a:prstGeom prst="rect">
              <a:avLst/>
            </a:prstGeom>
            <a:noFill/>
            <a:ln>
              <a:noFill/>
            </a:ln>
          </p:spPr>
        </p:pic>
      </p:grpSp>
      <p:sp>
        <p:nvSpPr>
          <p:cNvPr id="709" name="Google Shape;709;p34"/>
          <p:cNvSpPr/>
          <p:nvPr/>
        </p:nvSpPr>
        <p:spPr>
          <a:xfrm>
            <a:off x="9346800" y="4241425"/>
            <a:ext cx="2522400" cy="1498800"/>
          </a:xfrm>
          <a:prstGeom prst="rect">
            <a:avLst/>
          </a:prstGeom>
          <a:noFill/>
          <a:ln cap="flat" cmpd="sng" w="19050">
            <a:solidFill>
              <a:srgbClr val="DD7E6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10" name="Google Shape;710;p34"/>
          <p:cNvGrpSpPr/>
          <p:nvPr/>
        </p:nvGrpSpPr>
        <p:grpSpPr>
          <a:xfrm>
            <a:off x="6363654" y="1323067"/>
            <a:ext cx="2438339" cy="511987"/>
            <a:chOff x="5382475" y="992325"/>
            <a:chExt cx="1828800" cy="384000"/>
          </a:xfrm>
        </p:grpSpPr>
        <p:grpSp>
          <p:nvGrpSpPr>
            <p:cNvPr id="711" name="Google Shape;711;p34"/>
            <p:cNvGrpSpPr/>
            <p:nvPr/>
          </p:nvGrpSpPr>
          <p:grpSpPr>
            <a:xfrm>
              <a:off x="5382475" y="992325"/>
              <a:ext cx="1828800" cy="384000"/>
              <a:chOff x="6068275" y="839925"/>
              <a:chExt cx="1828800" cy="384000"/>
            </a:xfrm>
          </p:grpSpPr>
          <p:sp>
            <p:nvSpPr>
              <p:cNvPr id="712" name="Google Shape;712;p34"/>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3" name="Google Shape;713;p34"/>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714" name="Google Shape;714;p34"/>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715" name="Google Shape;715;p34"/>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6" name="Google Shape;716;p34"/>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Engineers</a:t>
            </a:r>
            <a:endParaRPr b="1" sz="1600">
              <a:solidFill>
                <a:srgbClr val="404040"/>
              </a:solidFill>
            </a:endParaRPr>
          </a:p>
        </p:txBody>
      </p:sp>
      <p:sp>
        <p:nvSpPr>
          <p:cNvPr id="717" name="Google Shape;717;p34"/>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Scientists</a:t>
            </a:r>
            <a:endParaRPr b="1" sz="1600">
              <a:solidFill>
                <a:srgbClr val="404040"/>
              </a:solidFill>
            </a:endParaRPr>
          </a:p>
        </p:txBody>
      </p:sp>
      <p:sp>
        <p:nvSpPr>
          <p:cNvPr id="718" name="Google Shape;718;p34"/>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Software Engineers</a:t>
            </a:r>
            <a:endParaRPr b="1" sz="1600">
              <a:solidFill>
                <a:srgbClr val="404040"/>
              </a:solidFill>
            </a:endParaRPr>
          </a:p>
        </p:txBody>
      </p:sp>
      <p:sp>
        <p:nvSpPr>
          <p:cNvPr id="719" name="Google Shape;719;p34"/>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Systems Engineers</a:t>
            </a:r>
            <a:endParaRPr b="1" sz="1600">
              <a:solidFill>
                <a:srgbClr val="404040"/>
              </a:solidFill>
            </a:endParaRPr>
          </a:p>
        </p:txBody>
      </p:sp>
      <p:grpSp>
        <p:nvGrpSpPr>
          <p:cNvPr id="720" name="Google Shape;720;p34"/>
          <p:cNvGrpSpPr/>
          <p:nvPr/>
        </p:nvGrpSpPr>
        <p:grpSpPr>
          <a:xfrm>
            <a:off x="6392509" y="1979951"/>
            <a:ext cx="2710086" cy="2661133"/>
            <a:chOff x="4718300" y="1485000"/>
            <a:chExt cx="2032615" cy="1995900"/>
          </a:xfrm>
        </p:grpSpPr>
        <p:grpSp>
          <p:nvGrpSpPr>
            <p:cNvPr id="721" name="Google Shape;721;p34"/>
            <p:cNvGrpSpPr/>
            <p:nvPr/>
          </p:nvGrpSpPr>
          <p:grpSpPr>
            <a:xfrm>
              <a:off x="5806440" y="1508760"/>
              <a:ext cx="944475" cy="213975"/>
              <a:chOff x="6183550" y="1621713"/>
              <a:chExt cx="944475" cy="213975"/>
            </a:xfrm>
          </p:grpSpPr>
          <p:sp>
            <p:nvSpPr>
              <p:cNvPr id="722" name="Google Shape;722;p34"/>
              <p:cNvSpPr txBox="1"/>
              <p:nvPr/>
            </p:nvSpPr>
            <p:spPr>
              <a:xfrm>
                <a:off x="6423325" y="1636600"/>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GitHub</a:t>
                </a:r>
                <a:endParaRPr b="1" sz="1600">
                  <a:solidFill>
                    <a:srgbClr val="595959"/>
                  </a:solidFill>
                </a:endParaRPr>
              </a:p>
            </p:txBody>
          </p:sp>
          <p:pic>
            <p:nvPicPr>
              <p:cNvPr id="723" name="Google Shape;723;p34"/>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724" name="Google Shape;724;p34"/>
            <p:cNvGrpSpPr/>
            <p:nvPr/>
          </p:nvGrpSpPr>
          <p:grpSpPr>
            <a:xfrm>
              <a:off x="5802820" y="1831801"/>
              <a:ext cx="864936" cy="211150"/>
              <a:chOff x="6183550" y="1984202"/>
              <a:chExt cx="992013" cy="211150"/>
            </a:xfrm>
          </p:grpSpPr>
          <p:sp>
            <p:nvSpPr>
              <p:cNvPr id="725" name="Google Shape;725;p34"/>
              <p:cNvSpPr txBox="1"/>
              <p:nvPr/>
            </p:nvSpPr>
            <p:spPr>
              <a:xfrm>
                <a:off x="6470863" y="19982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Docker</a:t>
                </a:r>
                <a:endParaRPr b="1" sz="1600">
                  <a:solidFill>
                    <a:srgbClr val="595959"/>
                  </a:solidFill>
                </a:endParaRPr>
              </a:p>
            </p:txBody>
          </p:sp>
          <p:pic>
            <p:nvPicPr>
              <p:cNvPr id="726" name="Google Shape;726;p34"/>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727" name="Google Shape;727;p34"/>
            <p:cNvGrpSpPr/>
            <p:nvPr/>
          </p:nvGrpSpPr>
          <p:grpSpPr>
            <a:xfrm>
              <a:off x="4772875" y="1512125"/>
              <a:ext cx="1175100" cy="246900"/>
              <a:chOff x="4772875" y="1512125"/>
              <a:chExt cx="1175100" cy="246900"/>
            </a:xfrm>
          </p:grpSpPr>
          <p:sp>
            <p:nvSpPr>
              <p:cNvPr id="728" name="Google Shape;728;p34"/>
              <p:cNvSpPr txBox="1"/>
              <p:nvPr/>
            </p:nvSpPr>
            <p:spPr>
              <a:xfrm>
                <a:off x="5003575" y="154407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FastAPI</a:t>
                </a:r>
                <a:endParaRPr b="1" sz="1600">
                  <a:solidFill>
                    <a:srgbClr val="595959"/>
                  </a:solidFill>
                </a:endParaRPr>
              </a:p>
            </p:txBody>
          </p:sp>
          <p:pic>
            <p:nvPicPr>
              <p:cNvPr id="729" name="Google Shape;729;p34"/>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730" name="Google Shape;730;p34"/>
            <p:cNvGrpSpPr/>
            <p:nvPr/>
          </p:nvGrpSpPr>
          <p:grpSpPr>
            <a:xfrm>
              <a:off x="4772875" y="1876075"/>
              <a:ext cx="959450" cy="220449"/>
              <a:chOff x="4772875" y="1876075"/>
              <a:chExt cx="959450" cy="220449"/>
            </a:xfrm>
          </p:grpSpPr>
          <p:sp>
            <p:nvSpPr>
              <p:cNvPr id="731" name="Google Shape;731;p34"/>
              <p:cNvSpPr txBox="1"/>
              <p:nvPr/>
            </p:nvSpPr>
            <p:spPr>
              <a:xfrm>
                <a:off x="5027625" y="18947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React</a:t>
                </a:r>
                <a:endParaRPr b="1" sz="1600">
                  <a:solidFill>
                    <a:srgbClr val="595959"/>
                  </a:solidFill>
                </a:endParaRPr>
              </a:p>
            </p:txBody>
          </p:sp>
          <p:pic>
            <p:nvPicPr>
              <p:cNvPr id="732" name="Google Shape;732;p34"/>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733" name="Google Shape;733;p34"/>
            <p:cNvGrpSpPr/>
            <p:nvPr/>
          </p:nvGrpSpPr>
          <p:grpSpPr>
            <a:xfrm>
              <a:off x="4792088" y="2194688"/>
              <a:ext cx="940238" cy="219469"/>
              <a:chOff x="4792088" y="2118488"/>
              <a:chExt cx="940238" cy="219469"/>
            </a:xfrm>
          </p:grpSpPr>
          <p:sp>
            <p:nvSpPr>
              <p:cNvPr id="734" name="Google Shape;734;p34"/>
              <p:cNvSpPr txBox="1"/>
              <p:nvPr/>
            </p:nvSpPr>
            <p:spPr>
              <a:xfrm>
                <a:off x="5027625" y="21184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Angular</a:t>
                </a:r>
                <a:endParaRPr b="1" sz="1600">
                  <a:solidFill>
                    <a:srgbClr val="595959"/>
                  </a:solidFill>
                </a:endParaRPr>
              </a:p>
            </p:txBody>
          </p:sp>
          <p:pic>
            <p:nvPicPr>
              <p:cNvPr id="735" name="Google Shape;735;p34"/>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736" name="Google Shape;736;p34"/>
            <p:cNvGrpSpPr/>
            <p:nvPr/>
          </p:nvGrpSpPr>
          <p:grpSpPr>
            <a:xfrm>
              <a:off x="5782688" y="2167128"/>
              <a:ext cx="940237" cy="208475"/>
              <a:chOff x="4792088" y="2381338"/>
              <a:chExt cx="940237" cy="208475"/>
            </a:xfrm>
          </p:grpSpPr>
          <p:sp>
            <p:nvSpPr>
              <p:cNvPr id="737" name="Google Shape;737;p34"/>
              <p:cNvSpPr txBox="1"/>
              <p:nvPr/>
            </p:nvSpPr>
            <p:spPr>
              <a:xfrm>
                <a:off x="5027625" y="23954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Xcode</a:t>
                </a:r>
                <a:endParaRPr b="1" sz="1600">
                  <a:solidFill>
                    <a:srgbClr val="595959"/>
                  </a:solidFill>
                </a:endParaRPr>
              </a:p>
            </p:txBody>
          </p:sp>
          <p:pic>
            <p:nvPicPr>
              <p:cNvPr id="738" name="Google Shape;738;p34"/>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739" name="Google Shape;739;p34"/>
            <p:cNvGrpSpPr/>
            <p:nvPr/>
          </p:nvGrpSpPr>
          <p:grpSpPr>
            <a:xfrm>
              <a:off x="5020700" y="2480800"/>
              <a:ext cx="1426475" cy="225118"/>
              <a:chOff x="4792100" y="2633200"/>
              <a:chExt cx="1426475" cy="225118"/>
            </a:xfrm>
          </p:grpSpPr>
          <p:sp>
            <p:nvSpPr>
              <p:cNvPr id="740" name="Google Shape;740;p34"/>
              <p:cNvSpPr txBox="1"/>
              <p:nvPr/>
            </p:nvSpPr>
            <p:spPr>
              <a:xfrm>
                <a:off x="5003575" y="2637425"/>
                <a:ext cx="12150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Android Studio</a:t>
                </a:r>
                <a:endParaRPr b="1" sz="1600">
                  <a:solidFill>
                    <a:srgbClr val="595959"/>
                  </a:solidFill>
                </a:endParaRPr>
              </a:p>
            </p:txBody>
          </p:sp>
          <p:pic>
            <p:nvPicPr>
              <p:cNvPr id="741" name="Google Shape;741;p34"/>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742" name="Google Shape;742;p34"/>
            <p:cNvGrpSpPr/>
            <p:nvPr/>
          </p:nvGrpSpPr>
          <p:grpSpPr>
            <a:xfrm>
              <a:off x="5027424" y="2785400"/>
              <a:ext cx="1213026" cy="251100"/>
              <a:chOff x="4798824" y="3395000"/>
              <a:chExt cx="1213026" cy="251100"/>
            </a:xfrm>
          </p:grpSpPr>
          <p:sp>
            <p:nvSpPr>
              <p:cNvPr id="743" name="Google Shape;743;p34"/>
              <p:cNvSpPr txBox="1"/>
              <p:nvPr/>
            </p:nvSpPr>
            <p:spPr>
              <a:xfrm>
                <a:off x="5067450" y="3429750"/>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VS Code</a:t>
                </a:r>
                <a:endParaRPr b="1" sz="1600">
                  <a:solidFill>
                    <a:srgbClr val="595959"/>
                  </a:solidFill>
                </a:endParaRPr>
              </a:p>
            </p:txBody>
          </p:sp>
          <p:pic>
            <p:nvPicPr>
              <p:cNvPr id="744" name="Google Shape;744;p34"/>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745" name="Google Shape;745;p34"/>
            <p:cNvGrpSpPr/>
            <p:nvPr/>
          </p:nvGrpSpPr>
          <p:grpSpPr>
            <a:xfrm>
              <a:off x="5037375" y="3133475"/>
              <a:ext cx="1203075" cy="246888"/>
              <a:chOff x="4808775" y="3666875"/>
              <a:chExt cx="1203075" cy="246888"/>
            </a:xfrm>
          </p:grpSpPr>
          <p:sp>
            <p:nvSpPr>
              <p:cNvPr id="746" name="Google Shape;746;p34"/>
              <p:cNvSpPr txBox="1"/>
              <p:nvPr/>
            </p:nvSpPr>
            <p:spPr>
              <a:xfrm>
                <a:off x="5067450" y="369882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Jet Brains</a:t>
                </a:r>
                <a:endParaRPr b="1" sz="1600">
                  <a:solidFill>
                    <a:srgbClr val="595959"/>
                  </a:solidFill>
                </a:endParaRPr>
              </a:p>
            </p:txBody>
          </p:sp>
          <p:pic>
            <p:nvPicPr>
              <p:cNvPr id="747" name="Google Shape;747;p34"/>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748" name="Google Shape;748;p34"/>
            <p:cNvSpPr/>
            <p:nvPr/>
          </p:nvSpPr>
          <p:spPr>
            <a:xfrm>
              <a:off x="4718300" y="1485000"/>
              <a:ext cx="1949400" cy="1995900"/>
            </a:xfrm>
            <a:prstGeom prst="rect">
              <a:avLst/>
            </a:prstGeom>
            <a:noFill/>
            <a:ln cap="flat" cmpd="sng" w="19050">
              <a:solidFill>
                <a:srgbClr val="F9CB9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49" name="Google Shape;749;p34"/>
          <p:cNvGrpSpPr/>
          <p:nvPr/>
        </p:nvGrpSpPr>
        <p:grpSpPr>
          <a:xfrm>
            <a:off x="1994963" y="2155451"/>
            <a:ext cx="1625626" cy="333192"/>
            <a:chOff x="2486875" y="1616600"/>
            <a:chExt cx="1219250" cy="249900"/>
          </a:xfrm>
        </p:grpSpPr>
        <p:pic>
          <p:nvPicPr>
            <p:cNvPr id="750" name="Google Shape;750;p34"/>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51" name="Google Shape;751;p34"/>
            <p:cNvSpPr txBox="1"/>
            <p:nvPr/>
          </p:nvSpPr>
          <p:spPr>
            <a:xfrm>
              <a:off x="2783925" y="1649150"/>
              <a:ext cx="9222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a:t>
              </a:r>
              <a:endParaRPr b="1" sz="1600">
                <a:solidFill>
                  <a:srgbClr val="595959"/>
                </a:solidFill>
              </a:endParaRPr>
            </a:p>
          </p:txBody>
        </p:sp>
      </p:grpSp>
      <p:grpSp>
        <p:nvGrpSpPr>
          <p:cNvPr id="752" name="Google Shape;752;p34"/>
          <p:cNvGrpSpPr/>
          <p:nvPr/>
        </p:nvGrpSpPr>
        <p:grpSpPr>
          <a:xfrm>
            <a:off x="3620522" y="2135151"/>
            <a:ext cx="1335633" cy="334792"/>
            <a:chOff x="2486875" y="2058575"/>
            <a:chExt cx="1001750" cy="251100"/>
          </a:xfrm>
        </p:grpSpPr>
        <p:pic>
          <p:nvPicPr>
            <p:cNvPr id="753" name="Google Shape;753;p34"/>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754" name="Google Shape;754;p34"/>
            <p:cNvSpPr txBox="1"/>
            <p:nvPr/>
          </p:nvSpPr>
          <p:spPr>
            <a:xfrm>
              <a:off x="2783925" y="2097175"/>
              <a:ext cx="7047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PyTorch</a:t>
              </a:r>
              <a:endParaRPr b="1" sz="1600">
                <a:solidFill>
                  <a:srgbClr val="595959"/>
                </a:solidFill>
              </a:endParaRPr>
            </a:p>
          </p:txBody>
        </p:sp>
      </p:grpSp>
      <p:grpSp>
        <p:nvGrpSpPr>
          <p:cNvPr id="755" name="Google Shape;755;p34"/>
          <p:cNvGrpSpPr/>
          <p:nvPr/>
        </p:nvGrpSpPr>
        <p:grpSpPr>
          <a:xfrm>
            <a:off x="5042888" y="2131485"/>
            <a:ext cx="1096638" cy="333192"/>
            <a:chOff x="2486876" y="2360625"/>
            <a:chExt cx="822499" cy="249900"/>
          </a:xfrm>
        </p:grpSpPr>
        <p:pic>
          <p:nvPicPr>
            <p:cNvPr id="756" name="Google Shape;756;p34"/>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757" name="Google Shape;757;p34"/>
            <p:cNvSpPr txBox="1"/>
            <p:nvPr/>
          </p:nvSpPr>
          <p:spPr>
            <a:xfrm>
              <a:off x="2780475" y="2394075"/>
              <a:ext cx="5289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MXNet</a:t>
              </a:r>
              <a:endParaRPr b="1" sz="1600">
                <a:solidFill>
                  <a:srgbClr val="595959"/>
                </a:solidFill>
              </a:endParaRPr>
            </a:p>
          </p:txBody>
        </p:sp>
      </p:grpSp>
      <p:grpSp>
        <p:nvGrpSpPr>
          <p:cNvPr id="758" name="Google Shape;758;p34"/>
          <p:cNvGrpSpPr/>
          <p:nvPr/>
        </p:nvGrpSpPr>
        <p:grpSpPr>
          <a:xfrm>
            <a:off x="4215108" y="2558541"/>
            <a:ext cx="1871553" cy="329176"/>
            <a:chOff x="2443850" y="3275850"/>
            <a:chExt cx="1403700" cy="246888"/>
          </a:xfrm>
        </p:grpSpPr>
        <p:sp>
          <p:nvSpPr>
            <p:cNvPr id="759" name="Google Shape;759;p34"/>
            <p:cNvSpPr txBox="1"/>
            <p:nvPr/>
          </p:nvSpPr>
          <p:spPr>
            <a:xfrm>
              <a:off x="2690750" y="3293675"/>
              <a:ext cx="1156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Google Colab</a:t>
              </a:r>
              <a:endParaRPr b="1" sz="1600">
                <a:solidFill>
                  <a:srgbClr val="595959"/>
                </a:solidFill>
              </a:endParaRPr>
            </a:p>
          </p:txBody>
        </p:sp>
        <p:pic>
          <p:nvPicPr>
            <p:cNvPr id="760" name="Google Shape;760;p34"/>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761" name="Google Shape;761;p34"/>
          <p:cNvGrpSpPr/>
          <p:nvPr/>
        </p:nvGrpSpPr>
        <p:grpSpPr>
          <a:xfrm>
            <a:off x="2071161" y="2558541"/>
            <a:ext cx="1613222" cy="329176"/>
            <a:chOff x="2486875" y="3559500"/>
            <a:chExt cx="1209947" cy="246888"/>
          </a:xfrm>
        </p:grpSpPr>
        <p:sp>
          <p:nvSpPr>
            <p:cNvPr id="762" name="Google Shape;762;p34"/>
            <p:cNvSpPr txBox="1"/>
            <p:nvPr/>
          </p:nvSpPr>
          <p:spPr>
            <a:xfrm>
              <a:off x="2728722" y="3591450"/>
              <a:ext cx="968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JupyterLab</a:t>
              </a:r>
              <a:endParaRPr b="1" sz="1600">
                <a:solidFill>
                  <a:srgbClr val="595959"/>
                </a:solidFill>
              </a:endParaRPr>
            </a:p>
          </p:txBody>
        </p:sp>
        <p:pic>
          <p:nvPicPr>
            <p:cNvPr id="763" name="Google Shape;763;p34"/>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764" name="Google Shape;764;p34"/>
          <p:cNvGrpSpPr/>
          <p:nvPr/>
        </p:nvGrpSpPr>
        <p:grpSpPr>
          <a:xfrm>
            <a:off x="2056503" y="2989263"/>
            <a:ext cx="1407786" cy="310888"/>
            <a:chOff x="2869375" y="3090900"/>
            <a:chExt cx="1407821" cy="310896"/>
          </a:xfrm>
        </p:grpSpPr>
        <p:pic>
          <p:nvPicPr>
            <p:cNvPr id="765" name="Google Shape;765;p34"/>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766" name="Google Shape;766;p34"/>
            <p:cNvSpPr txBox="1"/>
            <p:nvPr/>
          </p:nvSpPr>
          <p:spPr>
            <a:xfrm>
              <a:off x="3206496" y="3107950"/>
              <a:ext cx="10707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Deepnote</a:t>
              </a:r>
              <a:endParaRPr b="1" sz="1600">
                <a:solidFill>
                  <a:srgbClr val="595959"/>
                </a:solidFill>
              </a:endParaRPr>
            </a:p>
          </p:txBody>
        </p:sp>
      </p:grpSp>
      <p:grpSp>
        <p:nvGrpSpPr>
          <p:cNvPr id="767" name="Google Shape;767;p34"/>
          <p:cNvGrpSpPr/>
          <p:nvPr/>
        </p:nvGrpSpPr>
        <p:grpSpPr>
          <a:xfrm>
            <a:off x="2096561" y="3346922"/>
            <a:ext cx="2468338" cy="329176"/>
            <a:chOff x="2486875" y="2891226"/>
            <a:chExt cx="1851300" cy="246888"/>
          </a:xfrm>
        </p:grpSpPr>
        <p:sp>
          <p:nvSpPr>
            <p:cNvPr id="768" name="Google Shape;768;p34"/>
            <p:cNvSpPr txBox="1"/>
            <p:nvPr/>
          </p:nvSpPr>
          <p:spPr>
            <a:xfrm>
              <a:off x="2733775" y="2921663"/>
              <a:ext cx="1604400" cy="1830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a:t>
              </a:r>
              <a:endParaRPr b="1" sz="1600">
                <a:solidFill>
                  <a:srgbClr val="595959"/>
                </a:solidFill>
              </a:endParaRPr>
            </a:p>
          </p:txBody>
        </p:sp>
        <p:pic>
          <p:nvPicPr>
            <p:cNvPr id="769" name="Google Shape;769;p34"/>
            <p:cNvPicPr preferRelativeResize="0"/>
            <p:nvPr/>
          </p:nvPicPr>
          <p:blipFill>
            <a:blip r:embed="rId22">
              <a:alphaModFix/>
            </a:blip>
            <a:stretch>
              <a:fillRect/>
            </a:stretch>
          </p:blipFill>
          <p:spPr>
            <a:xfrm>
              <a:off x="2486875" y="2891226"/>
              <a:ext cx="246888" cy="246888"/>
            </a:xfrm>
            <a:prstGeom prst="rect">
              <a:avLst/>
            </a:prstGeom>
            <a:noFill/>
            <a:ln>
              <a:noFill/>
            </a:ln>
          </p:spPr>
        </p:pic>
      </p:grpSp>
      <p:sp>
        <p:nvSpPr>
          <p:cNvPr id="770" name="Google Shape;770;p34"/>
          <p:cNvSpPr/>
          <p:nvPr/>
        </p:nvSpPr>
        <p:spPr>
          <a:xfrm>
            <a:off x="1884199" y="1973054"/>
            <a:ext cx="4357200" cy="1760700"/>
          </a:xfrm>
          <a:prstGeom prst="rect">
            <a:avLst/>
          </a:prstGeom>
          <a:noFill/>
          <a:ln cap="flat" cmpd="sng" w="19050">
            <a:solidFill>
              <a:srgbClr val="B6D7A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71" name="Google Shape;771;p34"/>
          <p:cNvGrpSpPr/>
          <p:nvPr/>
        </p:nvGrpSpPr>
        <p:grpSpPr>
          <a:xfrm>
            <a:off x="1884200" y="4664267"/>
            <a:ext cx="4357200" cy="1076005"/>
            <a:chOff x="1884200" y="4664267"/>
            <a:chExt cx="4357200" cy="1076005"/>
          </a:xfrm>
        </p:grpSpPr>
        <p:sp>
          <p:nvSpPr>
            <p:cNvPr id="772" name="Google Shape;772;p34"/>
            <p:cNvSpPr/>
            <p:nvPr/>
          </p:nvSpPr>
          <p:spPr>
            <a:xfrm>
              <a:off x="1884200" y="4721172"/>
              <a:ext cx="4357200" cy="10191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73" name="Google Shape;773;p34"/>
            <p:cNvGrpSpPr/>
            <p:nvPr/>
          </p:nvGrpSpPr>
          <p:grpSpPr>
            <a:xfrm>
              <a:off x="3618553" y="4822297"/>
              <a:ext cx="2170112" cy="334792"/>
              <a:chOff x="1276250" y="3911225"/>
              <a:chExt cx="1627625" cy="251100"/>
            </a:xfrm>
          </p:grpSpPr>
          <p:sp>
            <p:nvSpPr>
              <p:cNvPr id="774" name="Google Shape;774;p34"/>
              <p:cNvSpPr txBox="1"/>
              <p:nvPr/>
            </p:nvSpPr>
            <p:spPr>
              <a:xfrm>
                <a:off x="1564075" y="3945275"/>
                <a:ext cx="13398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Weights &amp; Biases</a:t>
                </a:r>
                <a:endParaRPr b="1" sz="1600">
                  <a:solidFill>
                    <a:srgbClr val="595959"/>
                  </a:solidFill>
                </a:endParaRPr>
              </a:p>
            </p:txBody>
          </p:sp>
          <p:pic>
            <p:nvPicPr>
              <p:cNvPr id="775" name="Google Shape;775;p34"/>
              <p:cNvPicPr preferRelativeResize="0"/>
              <p:nvPr/>
            </p:nvPicPr>
            <p:blipFill>
              <a:blip r:embed="rId23">
                <a:alphaModFix/>
              </a:blip>
              <a:stretch>
                <a:fillRect/>
              </a:stretch>
            </p:blipFill>
            <p:spPr>
              <a:xfrm>
                <a:off x="1276250" y="3911225"/>
                <a:ext cx="251100" cy="251100"/>
              </a:xfrm>
              <a:prstGeom prst="rect">
                <a:avLst/>
              </a:prstGeom>
              <a:noFill/>
              <a:ln>
                <a:noFill/>
              </a:ln>
            </p:spPr>
          </p:pic>
        </p:grpSp>
        <p:pic>
          <p:nvPicPr>
            <p:cNvPr id="776" name="Google Shape;776;p34"/>
            <p:cNvPicPr preferRelativeResize="0"/>
            <p:nvPr/>
          </p:nvPicPr>
          <p:blipFill>
            <a:blip r:embed="rId24">
              <a:alphaModFix/>
            </a:blip>
            <a:stretch>
              <a:fillRect/>
            </a:stretch>
          </p:blipFill>
          <p:spPr>
            <a:xfrm>
              <a:off x="2091958" y="4664267"/>
              <a:ext cx="1290927" cy="691583"/>
            </a:xfrm>
            <a:prstGeom prst="rect">
              <a:avLst/>
            </a:prstGeom>
            <a:noFill/>
            <a:ln>
              <a:noFill/>
            </a:ln>
          </p:spPr>
        </p:pic>
        <p:grpSp>
          <p:nvGrpSpPr>
            <p:cNvPr id="777" name="Google Shape;777;p34"/>
            <p:cNvGrpSpPr/>
            <p:nvPr/>
          </p:nvGrpSpPr>
          <p:grpSpPr>
            <a:xfrm>
              <a:off x="2195176" y="5322584"/>
              <a:ext cx="1599339" cy="285294"/>
              <a:chOff x="1646440" y="2944275"/>
              <a:chExt cx="1199535" cy="213976"/>
            </a:xfrm>
          </p:grpSpPr>
          <p:sp>
            <p:nvSpPr>
              <p:cNvPr id="778" name="Google Shape;778;p34"/>
              <p:cNvSpPr txBox="1"/>
              <p:nvPr/>
            </p:nvSpPr>
            <p:spPr>
              <a:xfrm>
                <a:off x="1901575" y="2952738"/>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Kubeflow</a:t>
                </a:r>
                <a:endParaRPr b="1" sz="1600">
                  <a:solidFill>
                    <a:srgbClr val="595959"/>
                  </a:solidFill>
                </a:endParaRPr>
              </a:p>
            </p:txBody>
          </p:sp>
          <p:pic>
            <p:nvPicPr>
              <p:cNvPr id="779" name="Google Shape;779;p34"/>
              <p:cNvPicPr preferRelativeResize="0"/>
              <p:nvPr/>
            </p:nvPicPr>
            <p:blipFill>
              <a:blip r:embed="rId25">
                <a:alphaModFix/>
              </a:blip>
              <a:stretch>
                <a:fillRect/>
              </a:stretch>
            </p:blipFill>
            <p:spPr>
              <a:xfrm>
                <a:off x="1646440" y="2944275"/>
                <a:ext cx="217066" cy="213976"/>
              </a:xfrm>
              <a:prstGeom prst="rect">
                <a:avLst/>
              </a:prstGeom>
              <a:noFill/>
              <a:ln>
                <a:noFill/>
              </a:ln>
            </p:spPr>
          </p:pic>
        </p:grpSp>
        <p:grpSp>
          <p:nvGrpSpPr>
            <p:cNvPr id="780" name="Google Shape;780;p34"/>
            <p:cNvGrpSpPr/>
            <p:nvPr/>
          </p:nvGrpSpPr>
          <p:grpSpPr>
            <a:xfrm>
              <a:off x="3829415" y="5335717"/>
              <a:ext cx="1588360" cy="329176"/>
              <a:chOff x="2872150" y="2954125"/>
              <a:chExt cx="1191300" cy="246888"/>
            </a:xfrm>
          </p:grpSpPr>
          <p:sp>
            <p:nvSpPr>
              <p:cNvPr id="781" name="Google Shape;781;p34"/>
              <p:cNvSpPr txBox="1"/>
              <p:nvPr/>
            </p:nvSpPr>
            <p:spPr>
              <a:xfrm>
                <a:off x="3119050" y="2970413"/>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Neptune.ai</a:t>
                </a:r>
                <a:endParaRPr b="1" sz="1600">
                  <a:solidFill>
                    <a:srgbClr val="595959"/>
                  </a:solidFill>
                </a:endParaRPr>
              </a:p>
            </p:txBody>
          </p:sp>
          <p:pic>
            <p:nvPicPr>
              <p:cNvPr id="782" name="Google Shape;782;p34"/>
              <p:cNvPicPr preferRelativeResize="0"/>
              <p:nvPr/>
            </p:nvPicPr>
            <p:blipFill>
              <a:blip r:embed="rId26">
                <a:alphaModFix/>
              </a:blip>
              <a:stretch>
                <a:fillRect/>
              </a:stretch>
            </p:blipFill>
            <p:spPr>
              <a:xfrm>
                <a:off x="2872150" y="2954125"/>
                <a:ext cx="246888" cy="246888"/>
              </a:xfrm>
              <a:prstGeom prst="rect">
                <a:avLst/>
              </a:prstGeom>
              <a:noFill/>
              <a:ln>
                <a:noFill/>
              </a:ln>
            </p:spPr>
          </p:pic>
        </p:grpSp>
      </p:grpSp>
      <p:grpSp>
        <p:nvGrpSpPr>
          <p:cNvPr id="783" name="Google Shape;783;p34"/>
          <p:cNvGrpSpPr/>
          <p:nvPr/>
        </p:nvGrpSpPr>
        <p:grpSpPr>
          <a:xfrm>
            <a:off x="9357625" y="1930150"/>
            <a:ext cx="2522337" cy="2185945"/>
            <a:chOff x="7018394" y="1447649"/>
            <a:chExt cx="1891800" cy="1639500"/>
          </a:xfrm>
        </p:grpSpPr>
        <p:grpSp>
          <p:nvGrpSpPr>
            <p:cNvPr id="784" name="Google Shape;784;p34"/>
            <p:cNvGrpSpPr/>
            <p:nvPr/>
          </p:nvGrpSpPr>
          <p:grpSpPr>
            <a:xfrm>
              <a:off x="7379025" y="1832450"/>
              <a:ext cx="1228150" cy="209850"/>
              <a:chOff x="7607625" y="1984850"/>
              <a:chExt cx="1228150" cy="209850"/>
            </a:xfrm>
          </p:grpSpPr>
          <p:sp>
            <p:nvSpPr>
              <p:cNvPr id="785" name="Google Shape;785;p34"/>
              <p:cNvSpPr txBox="1"/>
              <p:nvPr/>
            </p:nvSpPr>
            <p:spPr>
              <a:xfrm>
                <a:off x="7824475" y="1998713"/>
                <a:ext cx="10113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Kubernetes</a:t>
                </a:r>
                <a:endParaRPr b="1" sz="1600">
                  <a:solidFill>
                    <a:srgbClr val="595959"/>
                  </a:solidFill>
                </a:endParaRPr>
              </a:p>
            </p:txBody>
          </p:sp>
          <p:pic>
            <p:nvPicPr>
              <p:cNvPr id="786" name="Google Shape;786;p34"/>
              <p:cNvPicPr preferRelativeResize="0"/>
              <p:nvPr/>
            </p:nvPicPr>
            <p:blipFill>
              <a:blip r:embed="rId27">
                <a:alphaModFix/>
              </a:blip>
              <a:stretch>
                <a:fillRect/>
              </a:stretch>
            </p:blipFill>
            <p:spPr>
              <a:xfrm>
                <a:off x="7607625" y="1984850"/>
                <a:ext cx="216845" cy="209850"/>
              </a:xfrm>
              <a:prstGeom prst="rect">
                <a:avLst/>
              </a:prstGeom>
              <a:noFill/>
              <a:ln>
                <a:noFill/>
              </a:ln>
            </p:spPr>
          </p:pic>
        </p:grpSp>
        <p:grpSp>
          <p:nvGrpSpPr>
            <p:cNvPr id="787" name="Google Shape;787;p34"/>
            <p:cNvGrpSpPr/>
            <p:nvPr/>
          </p:nvGrpSpPr>
          <p:grpSpPr>
            <a:xfrm>
              <a:off x="7150425" y="2134500"/>
              <a:ext cx="867850" cy="293040"/>
              <a:chOff x="7607625" y="2286900"/>
              <a:chExt cx="867850" cy="293040"/>
            </a:xfrm>
          </p:grpSpPr>
          <p:sp>
            <p:nvSpPr>
              <p:cNvPr id="788" name="Google Shape;788;p34"/>
              <p:cNvSpPr txBox="1"/>
              <p:nvPr/>
            </p:nvSpPr>
            <p:spPr>
              <a:xfrm>
                <a:off x="7824475" y="2326800"/>
                <a:ext cx="6510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Jenkins</a:t>
                </a:r>
                <a:endParaRPr b="1" sz="1600">
                  <a:solidFill>
                    <a:srgbClr val="595959"/>
                  </a:solidFill>
                </a:endParaRPr>
              </a:p>
            </p:txBody>
          </p:sp>
          <p:pic>
            <p:nvPicPr>
              <p:cNvPr id="789" name="Google Shape;789;p34"/>
              <p:cNvPicPr preferRelativeResize="0"/>
              <p:nvPr/>
            </p:nvPicPr>
            <p:blipFill>
              <a:blip r:embed="rId28">
                <a:alphaModFix/>
              </a:blip>
              <a:stretch>
                <a:fillRect/>
              </a:stretch>
            </p:blipFill>
            <p:spPr>
              <a:xfrm>
                <a:off x="7607625" y="2286900"/>
                <a:ext cx="216850" cy="293040"/>
              </a:xfrm>
              <a:prstGeom prst="rect">
                <a:avLst/>
              </a:prstGeom>
              <a:noFill/>
              <a:ln>
                <a:noFill/>
              </a:ln>
            </p:spPr>
          </p:pic>
        </p:grpSp>
        <p:grpSp>
          <p:nvGrpSpPr>
            <p:cNvPr id="790" name="Google Shape;790;p34"/>
            <p:cNvGrpSpPr/>
            <p:nvPr/>
          </p:nvGrpSpPr>
          <p:grpSpPr>
            <a:xfrm>
              <a:off x="8064825" y="2148840"/>
              <a:ext cx="845350" cy="213990"/>
              <a:chOff x="7607625" y="2672145"/>
              <a:chExt cx="845350" cy="213990"/>
            </a:xfrm>
          </p:grpSpPr>
          <p:sp>
            <p:nvSpPr>
              <p:cNvPr id="791" name="Google Shape;791;p34"/>
              <p:cNvSpPr txBox="1"/>
              <p:nvPr/>
            </p:nvSpPr>
            <p:spPr>
              <a:xfrm>
                <a:off x="7824475" y="2685125"/>
                <a:ext cx="6285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Ansible</a:t>
                </a:r>
                <a:endParaRPr b="1" sz="1600">
                  <a:solidFill>
                    <a:srgbClr val="595959"/>
                  </a:solidFill>
                </a:endParaRPr>
              </a:p>
            </p:txBody>
          </p:sp>
          <p:pic>
            <p:nvPicPr>
              <p:cNvPr id="792" name="Google Shape;792;p34"/>
              <p:cNvPicPr preferRelativeResize="0"/>
              <p:nvPr/>
            </p:nvPicPr>
            <p:blipFill>
              <a:blip r:embed="rId29">
                <a:alphaModFix/>
              </a:blip>
              <a:stretch>
                <a:fillRect/>
              </a:stretch>
            </p:blipFill>
            <p:spPr>
              <a:xfrm>
                <a:off x="7607625" y="2672145"/>
                <a:ext cx="216850" cy="213990"/>
              </a:xfrm>
              <a:prstGeom prst="rect">
                <a:avLst/>
              </a:prstGeom>
              <a:noFill/>
              <a:ln>
                <a:noFill/>
              </a:ln>
            </p:spPr>
          </p:pic>
        </p:grpSp>
        <p:grpSp>
          <p:nvGrpSpPr>
            <p:cNvPr id="793" name="Google Shape;793;p34"/>
            <p:cNvGrpSpPr/>
            <p:nvPr/>
          </p:nvGrpSpPr>
          <p:grpSpPr>
            <a:xfrm>
              <a:off x="7110713" y="1500950"/>
              <a:ext cx="803763" cy="246900"/>
              <a:chOff x="7796513" y="1424750"/>
              <a:chExt cx="803763" cy="246900"/>
            </a:xfrm>
          </p:grpSpPr>
          <p:sp>
            <p:nvSpPr>
              <p:cNvPr id="794" name="Google Shape;794;p34"/>
              <p:cNvSpPr txBox="1"/>
              <p:nvPr/>
            </p:nvSpPr>
            <p:spPr>
              <a:xfrm>
                <a:off x="8131075" y="1438725"/>
                <a:ext cx="4692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GCP</a:t>
                </a:r>
                <a:endParaRPr b="1" sz="1600">
                  <a:solidFill>
                    <a:srgbClr val="595959"/>
                  </a:solidFill>
                </a:endParaRPr>
              </a:p>
            </p:txBody>
          </p:sp>
          <p:pic>
            <p:nvPicPr>
              <p:cNvPr id="795" name="Google Shape;795;p34"/>
              <p:cNvPicPr preferRelativeResize="0"/>
              <p:nvPr/>
            </p:nvPicPr>
            <p:blipFill>
              <a:blip r:embed="rId30">
                <a:alphaModFix/>
              </a:blip>
              <a:stretch>
                <a:fillRect/>
              </a:stretch>
            </p:blipFill>
            <p:spPr>
              <a:xfrm>
                <a:off x="7796513" y="1424750"/>
                <a:ext cx="302874" cy="246900"/>
              </a:xfrm>
              <a:prstGeom prst="rect">
                <a:avLst/>
              </a:prstGeom>
              <a:noFill/>
              <a:ln>
                <a:noFill/>
              </a:ln>
            </p:spPr>
          </p:pic>
        </p:grpSp>
        <p:grpSp>
          <p:nvGrpSpPr>
            <p:cNvPr id="796" name="Google Shape;796;p34"/>
            <p:cNvGrpSpPr/>
            <p:nvPr/>
          </p:nvGrpSpPr>
          <p:grpSpPr>
            <a:xfrm>
              <a:off x="8059500" y="1511808"/>
              <a:ext cx="802975" cy="226184"/>
              <a:chOff x="7830900" y="1711800"/>
              <a:chExt cx="802975" cy="226184"/>
            </a:xfrm>
          </p:grpSpPr>
          <p:sp>
            <p:nvSpPr>
              <p:cNvPr id="797" name="Google Shape;797;p34"/>
              <p:cNvSpPr txBox="1"/>
              <p:nvPr/>
            </p:nvSpPr>
            <p:spPr>
              <a:xfrm>
                <a:off x="8131075" y="1711800"/>
                <a:ext cx="502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AWS</a:t>
                </a:r>
                <a:endParaRPr b="1" sz="1600">
                  <a:solidFill>
                    <a:srgbClr val="595959"/>
                  </a:solidFill>
                </a:endParaRPr>
              </a:p>
            </p:txBody>
          </p:sp>
          <p:pic>
            <p:nvPicPr>
              <p:cNvPr id="798" name="Google Shape;798;p34"/>
              <p:cNvPicPr preferRelativeResize="0"/>
              <p:nvPr/>
            </p:nvPicPr>
            <p:blipFill>
              <a:blip r:embed="rId31">
                <a:alphaModFix/>
              </a:blip>
              <a:stretch>
                <a:fillRect/>
              </a:stretch>
            </p:blipFill>
            <p:spPr>
              <a:xfrm>
                <a:off x="7830900" y="1718534"/>
                <a:ext cx="234090" cy="219450"/>
              </a:xfrm>
              <a:prstGeom prst="rect">
                <a:avLst/>
              </a:prstGeom>
              <a:noFill/>
              <a:ln>
                <a:noFill/>
              </a:ln>
            </p:spPr>
          </p:pic>
        </p:grpSp>
        <p:sp>
          <p:nvSpPr>
            <p:cNvPr id="799" name="Google Shape;799;p34"/>
            <p:cNvSpPr/>
            <p:nvPr/>
          </p:nvSpPr>
          <p:spPr>
            <a:xfrm>
              <a:off x="7018394" y="1447649"/>
              <a:ext cx="1891800" cy="1639500"/>
            </a:xfrm>
            <a:prstGeom prst="rect">
              <a:avLst/>
            </a:prstGeom>
            <a:noFill/>
            <a:ln cap="flat" cmpd="sng" w="19050">
              <a:solidFill>
                <a:srgbClr val="EA999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00" name="Google Shape;800;p34"/>
          <p:cNvGrpSpPr/>
          <p:nvPr/>
        </p:nvGrpSpPr>
        <p:grpSpPr>
          <a:xfrm>
            <a:off x="9411598" y="4809854"/>
            <a:ext cx="2495138" cy="571586"/>
            <a:chOff x="2486875" y="2921675"/>
            <a:chExt cx="1871400" cy="428700"/>
          </a:xfrm>
        </p:grpSpPr>
        <p:sp>
          <p:nvSpPr>
            <p:cNvPr id="801" name="Google Shape;801;p34"/>
            <p:cNvSpPr txBox="1"/>
            <p:nvPr/>
          </p:nvSpPr>
          <p:spPr>
            <a:xfrm>
              <a:off x="2733775" y="2921675"/>
              <a:ext cx="1624500" cy="4287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 </a:t>
              </a:r>
              <a:endParaRPr b="1" sz="1600">
                <a:solidFill>
                  <a:srgbClr val="595959"/>
                </a:solidFill>
              </a:endParaRPr>
            </a:p>
            <a:p>
              <a:pPr indent="0" lvl="0" marL="0" rtl="0" algn="l">
                <a:spcBef>
                  <a:spcPts val="0"/>
                </a:spcBef>
                <a:spcAft>
                  <a:spcPts val="0"/>
                </a:spcAft>
                <a:buNone/>
              </a:pPr>
              <a:r>
                <a:rPr b="1" lang="en-US" sz="1600">
                  <a:solidFill>
                    <a:srgbClr val="595959"/>
                  </a:solidFill>
                </a:rPr>
                <a:t>Hosting</a:t>
              </a:r>
              <a:endParaRPr b="1" sz="1600">
                <a:solidFill>
                  <a:srgbClr val="595959"/>
                </a:solidFill>
              </a:endParaRPr>
            </a:p>
          </p:txBody>
        </p:sp>
        <p:pic>
          <p:nvPicPr>
            <p:cNvPr id="802" name="Google Shape;802;p34"/>
            <p:cNvPicPr preferRelativeResize="0"/>
            <p:nvPr/>
          </p:nvPicPr>
          <p:blipFill>
            <a:blip r:embed="rId22">
              <a:alphaModFix/>
            </a:blip>
            <a:stretch>
              <a:fillRect/>
            </a:stretch>
          </p:blipFill>
          <p:spPr>
            <a:xfrm>
              <a:off x="2486875" y="2967426"/>
              <a:ext cx="246888" cy="246888"/>
            </a:xfrm>
            <a:prstGeom prst="rect">
              <a:avLst/>
            </a:prstGeom>
            <a:noFill/>
            <a:ln>
              <a:noFill/>
            </a:ln>
          </p:spPr>
        </p:pic>
      </p:grpSp>
      <p:grpSp>
        <p:nvGrpSpPr>
          <p:cNvPr id="803" name="Google Shape;803;p34"/>
          <p:cNvGrpSpPr/>
          <p:nvPr/>
        </p:nvGrpSpPr>
        <p:grpSpPr>
          <a:xfrm>
            <a:off x="9365366" y="4387987"/>
            <a:ext cx="2442806" cy="333192"/>
            <a:chOff x="2486875" y="1616600"/>
            <a:chExt cx="1832150" cy="249900"/>
          </a:xfrm>
        </p:grpSpPr>
        <p:pic>
          <p:nvPicPr>
            <p:cNvPr id="804" name="Google Shape;804;p34"/>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805" name="Google Shape;805;p34"/>
            <p:cNvSpPr txBox="1"/>
            <p:nvPr/>
          </p:nvSpPr>
          <p:spPr>
            <a:xfrm>
              <a:off x="2783925" y="1649150"/>
              <a:ext cx="1535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 Serving</a:t>
              </a:r>
              <a:endParaRPr b="1" sz="1600">
                <a:solidFill>
                  <a:srgbClr val="595959"/>
                </a:solidFill>
              </a:endParaRPr>
            </a:p>
          </p:txBody>
        </p:sp>
      </p:grpSp>
      <p:sp>
        <p:nvSpPr>
          <p:cNvPr id="806" name="Google Shape;806;p3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404040"/>
                </a:solidFill>
              </a:rPr>
              <a:t>‹#›</a:t>
            </a:fld>
            <a:endParaRPr>
              <a:solidFill>
                <a:srgbClr val="404040"/>
              </a:solidFill>
            </a:endParaRPr>
          </a:p>
        </p:txBody>
      </p:sp>
      <p:grpSp>
        <p:nvGrpSpPr>
          <p:cNvPr id="807" name="Google Shape;807;p34"/>
          <p:cNvGrpSpPr/>
          <p:nvPr/>
        </p:nvGrpSpPr>
        <p:grpSpPr>
          <a:xfrm>
            <a:off x="9494225" y="3265500"/>
            <a:ext cx="2127184" cy="365100"/>
            <a:chOff x="6674825" y="4865700"/>
            <a:chExt cx="2127184" cy="365100"/>
          </a:xfrm>
        </p:grpSpPr>
        <p:pic>
          <p:nvPicPr>
            <p:cNvPr id="808" name="Google Shape;808;p34"/>
            <p:cNvPicPr preferRelativeResize="0"/>
            <p:nvPr/>
          </p:nvPicPr>
          <p:blipFill>
            <a:blip r:embed="rId32">
              <a:alphaModFix/>
            </a:blip>
            <a:stretch>
              <a:fillRect/>
            </a:stretch>
          </p:blipFill>
          <p:spPr>
            <a:xfrm>
              <a:off x="6674825" y="4865700"/>
              <a:ext cx="365100" cy="365100"/>
            </a:xfrm>
            <a:prstGeom prst="rect">
              <a:avLst/>
            </a:prstGeom>
            <a:noFill/>
            <a:ln>
              <a:noFill/>
            </a:ln>
          </p:spPr>
        </p:pic>
        <p:sp>
          <p:nvSpPr>
            <p:cNvPr id="809" name="Google Shape;809;p34"/>
            <p:cNvSpPr txBox="1"/>
            <p:nvPr/>
          </p:nvSpPr>
          <p:spPr>
            <a:xfrm>
              <a:off x="7090809" y="4926312"/>
              <a:ext cx="17112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GitHub Actions</a:t>
              </a:r>
              <a:endParaRPr b="1" sz="1600">
                <a:solidFill>
                  <a:srgbClr val="595959"/>
                </a:solidFill>
              </a:endParaRPr>
            </a:p>
          </p:txBody>
        </p:sp>
      </p:grpSp>
      <p:grpSp>
        <p:nvGrpSpPr>
          <p:cNvPr id="810" name="Google Shape;810;p34"/>
          <p:cNvGrpSpPr/>
          <p:nvPr/>
        </p:nvGrpSpPr>
        <p:grpSpPr>
          <a:xfrm>
            <a:off x="9573500" y="3702875"/>
            <a:ext cx="2047909" cy="329176"/>
            <a:chOff x="6754100" y="4922075"/>
            <a:chExt cx="2047909" cy="329176"/>
          </a:xfrm>
        </p:grpSpPr>
        <p:pic>
          <p:nvPicPr>
            <p:cNvPr id="811" name="Google Shape;811;p34"/>
            <p:cNvPicPr preferRelativeResize="0"/>
            <p:nvPr/>
          </p:nvPicPr>
          <p:blipFill>
            <a:blip r:embed="rId33">
              <a:alphaModFix/>
            </a:blip>
            <a:stretch>
              <a:fillRect/>
            </a:stretch>
          </p:blipFill>
          <p:spPr>
            <a:xfrm>
              <a:off x="6754100" y="4922075"/>
              <a:ext cx="329176" cy="329176"/>
            </a:xfrm>
            <a:prstGeom prst="rect">
              <a:avLst/>
            </a:prstGeom>
            <a:noFill/>
            <a:ln>
              <a:noFill/>
            </a:ln>
          </p:spPr>
        </p:pic>
        <p:sp>
          <p:nvSpPr>
            <p:cNvPr id="812" name="Google Shape;812;p34"/>
            <p:cNvSpPr txBox="1"/>
            <p:nvPr/>
          </p:nvSpPr>
          <p:spPr>
            <a:xfrm>
              <a:off x="7090809" y="4973712"/>
              <a:ext cx="17112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Cloud Functions</a:t>
              </a:r>
              <a:endParaRPr b="1" sz="1600">
                <a:solidFill>
                  <a:srgbClr val="595959"/>
                </a:solidFill>
              </a:endParaRPr>
            </a:p>
          </p:txBody>
        </p:sp>
      </p:grpSp>
      <p:grpSp>
        <p:nvGrpSpPr>
          <p:cNvPr id="813" name="Google Shape;813;p34"/>
          <p:cNvGrpSpPr/>
          <p:nvPr/>
        </p:nvGrpSpPr>
        <p:grpSpPr>
          <a:xfrm>
            <a:off x="3945749" y="3027459"/>
            <a:ext cx="2247091" cy="268529"/>
            <a:chOff x="3945749" y="3027459"/>
            <a:chExt cx="2247091" cy="268529"/>
          </a:xfrm>
        </p:grpSpPr>
        <p:sp>
          <p:nvSpPr>
            <p:cNvPr id="814" name="Google Shape;814;p34"/>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Models</a:t>
              </a:r>
              <a:endParaRPr b="1" sz="1600">
                <a:solidFill>
                  <a:srgbClr val="595959"/>
                </a:solidFill>
              </a:endParaRPr>
            </a:p>
          </p:txBody>
        </p:sp>
        <p:pic>
          <p:nvPicPr>
            <p:cNvPr id="815" name="Google Shape;815;p34"/>
            <p:cNvPicPr preferRelativeResize="0"/>
            <p:nvPr/>
          </p:nvPicPr>
          <p:blipFill>
            <a:blip r:embed="rId34">
              <a:alphaModFix/>
            </a:blip>
            <a:stretch>
              <a:fillRect/>
            </a:stretch>
          </p:blipFill>
          <p:spPr>
            <a:xfrm>
              <a:off x="3945749" y="3051988"/>
              <a:ext cx="212801" cy="244000"/>
            </a:xfrm>
            <a:prstGeom prst="rect">
              <a:avLst/>
            </a:prstGeom>
            <a:noFill/>
            <a:ln>
              <a:noFill/>
            </a:ln>
          </p:spPr>
        </p:pic>
      </p:grpSp>
      <p:grpSp>
        <p:nvGrpSpPr>
          <p:cNvPr id="816" name="Google Shape;816;p34"/>
          <p:cNvGrpSpPr/>
          <p:nvPr/>
        </p:nvGrpSpPr>
        <p:grpSpPr>
          <a:xfrm>
            <a:off x="9463224" y="5381459"/>
            <a:ext cx="2247091" cy="268529"/>
            <a:chOff x="3945749" y="3027459"/>
            <a:chExt cx="2247091" cy="268529"/>
          </a:xfrm>
        </p:grpSpPr>
        <p:sp>
          <p:nvSpPr>
            <p:cNvPr id="817" name="Google Shape;817;p34"/>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Deploy</a:t>
              </a:r>
              <a:endParaRPr b="1" sz="1600">
                <a:solidFill>
                  <a:srgbClr val="595959"/>
                </a:solidFill>
              </a:endParaRPr>
            </a:p>
          </p:txBody>
        </p:sp>
        <p:pic>
          <p:nvPicPr>
            <p:cNvPr id="818" name="Google Shape;818;p34"/>
            <p:cNvPicPr preferRelativeResize="0"/>
            <p:nvPr/>
          </p:nvPicPr>
          <p:blipFill>
            <a:blip r:embed="rId34">
              <a:alphaModFix/>
            </a:blip>
            <a:stretch>
              <a:fillRect/>
            </a:stretch>
          </p:blipFill>
          <p:spPr>
            <a:xfrm>
              <a:off x="3945749" y="3051988"/>
              <a:ext cx="212801" cy="244000"/>
            </a:xfrm>
            <a:prstGeom prst="rect">
              <a:avLst/>
            </a:prstGeom>
            <a:noFill/>
            <a:ln>
              <a:noFill/>
            </a:ln>
          </p:spPr>
        </p:pic>
      </p:grpSp>
      <p:grpSp>
        <p:nvGrpSpPr>
          <p:cNvPr id="819" name="Google Shape;819;p34"/>
          <p:cNvGrpSpPr/>
          <p:nvPr/>
        </p:nvGrpSpPr>
        <p:grpSpPr>
          <a:xfrm>
            <a:off x="94650" y="1979950"/>
            <a:ext cx="1617160" cy="3760306"/>
            <a:chOff x="94650" y="1979950"/>
            <a:chExt cx="1617160" cy="3760306"/>
          </a:xfrm>
        </p:grpSpPr>
        <p:grpSp>
          <p:nvGrpSpPr>
            <p:cNvPr id="820" name="Google Shape;820;p34"/>
            <p:cNvGrpSpPr/>
            <p:nvPr/>
          </p:nvGrpSpPr>
          <p:grpSpPr>
            <a:xfrm>
              <a:off x="94650" y="1979950"/>
              <a:ext cx="1617160" cy="3760306"/>
              <a:chOff x="94650" y="1979950"/>
              <a:chExt cx="1617160" cy="3760306"/>
            </a:xfrm>
          </p:grpSpPr>
          <p:grpSp>
            <p:nvGrpSpPr>
              <p:cNvPr id="821" name="Google Shape;821;p34"/>
              <p:cNvGrpSpPr/>
              <p:nvPr/>
            </p:nvGrpSpPr>
            <p:grpSpPr>
              <a:xfrm>
                <a:off x="94650" y="1979950"/>
                <a:ext cx="1617160" cy="3760306"/>
                <a:chOff x="147191" y="1484999"/>
                <a:chExt cx="1212900" cy="2820300"/>
              </a:xfrm>
            </p:grpSpPr>
            <p:sp>
              <p:nvSpPr>
                <p:cNvPr id="822" name="Google Shape;822;p34"/>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23" name="Google Shape;823;p34"/>
                <p:cNvGrpSpPr/>
                <p:nvPr/>
              </p:nvGrpSpPr>
              <p:grpSpPr>
                <a:xfrm>
                  <a:off x="217450" y="1804056"/>
                  <a:ext cx="942975" cy="212076"/>
                  <a:chOff x="217450" y="1880256"/>
                  <a:chExt cx="942975" cy="212076"/>
                </a:xfrm>
              </p:grpSpPr>
              <p:pic>
                <p:nvPicPr>
                  <p:cNvPr id="824" name="Google Shape;824;p34"/>
                  <p:cNvPicPr preferRelativeResize="0"/>
                  <p:nvPr/>
                </p:nvPicPr>
                <p:blipFill>
                  <a:blip r:embed="rId35">
                    <a:alphaModFix/>
                  </a:blip>
                  <a:stretch>
                    <a:fillRect/>
                  </a:stretch>
                </p:blipFill>
                <p:spPr>
                  <a:xfrm>
                    <a:off x="217450" y="1880256"/>
                    <a:ext cx="212076" cy="212076"/>
                  </a:xfrm>
                  <a:prstGeom prst="rect">
                    <a:avLst/>
                  </a:prstGeom>
                  <a:noFill/>
                  <a:ln>
                    <a:noFill/>
                  </a:ln>
                </p:spPr>
              </p:pic>
              <p:sp>
                <p:nvSpPr>
                  <p:cNvPr id="825" name="Google Shape;825;p34"/>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826" name="Google Shape;826;p34"/>
                <p:cNvGrpSpPr/>
                <p:nvPr/>
              </p:nvGrpSpPr>
              <p:grpSpPr>
                <a:xfrm>
                  <a:off x="217444" y="1556850"/>
                  <a:ext cx="942981" cy="214925"/>
                  <a:chOff x="217444" y="1614000"/>
                  <a:chExt cx="942981" cy="214925"/>
                </a:xfrm>
              </p:grpSpPr>
              <p:pic>
                <p:nvPicPr>
                  <p:cNvPr id="827" name="Google Shape;827;p34"/>
                  <p:cNvPicPr preferRelativeResize="0"/>
                  <p:nvPr/>
                </p:nvPicPr>
                <p:blipFill>
                  <a:blip r:embed="rId36">
                    <a:alphaModFix/>
                  </a:blip>
                  <a:stretch>
                    <a:fillRect/>
                  </a:stretch>
                </p:blipFill>
                <p:spPr>
                  <a:xfrm>
                    <a:off x="217444" y="1614000"/>
                    <a:ext cx="212075" cy="214925"/>
                  </a:xfrm>
                  <a:prstGeom prst="rect">
                    <a:avLst/>
                  </a:prstGeom>
                  <a:noFill/>
                  <a:ln>
                    <a:noFill/>
                  </a:ln>
                </p:spPr>
              </p:pic>
              <p:sp>
                <p:nvSpPr>
                  <p:cNvPr id="828" name="Google Shape;828;p34"/>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829" name="Google Shape;829;p34"/>
                <p:cNvGrpSpPr/>
                <p:nvPr/>
              </p:nvGrpSpPr>
              <p:grpSpPr>
                <a:xfrm>
                  <a:off x="200038" y="2004997"/>
                  <a:ext cx="960388" cy="246888"/>
                  <a:chOff x="200038" y="2019216"/>
                  <a:chExt cx="960388" cy="246888"/>
                </a:xfrm>
              </p:grpSpPr>
              <p:sp>
                <p:nvSpPr>
                  <p:cNvPr id="830" name="Google Shape;830;p34"/>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831" name="Google Shape;831;p34"/>
                  <p:cNvPicPr preferRelativeResize="0"/>
                  <p:nvPr/>
                </p:nvPicPr>
                <p:blipFill>
                  <a:blip r:embed="rId37">
                    <a:alphaModFix/>
                  </a:blip>
                  <a:stretch>
                    <a:fillRect/>
                  </a:stretch>
                </p:blipFill>
                <p:spPr>
                  <a:xfrm>
                    <a:off x="200038" y="2019216"/>
                    <a:ext cx="246888" cy="246888"/>
                  </a:xfrm>
                  <a:prstGeom prst="rect">
                    <a:avLst/>
                  </a:prstGeom>
                  <a:noFill/>
                  <a:ln>
                    <a:noFill/>
                  </a:ln>
                </p:spPr>
              </p:pic>
            </p:grpSp>
            <p:grpSp>
              <p:nvGrpSpPr>
                <p:cNvPr id="832" name="Google Shape;832;p34"/>
                <p:cNvGrpSpPr/>
                <p:nvPr/>
              </p:nvGrpSpPr>
              <p:grpSpPr>
                <a:xfrm>
                  <a:off x="242450" y="2578760"/>
                  <a:ext cx="966450" cy="211275"/>
                  <a:chOff x="242450" y="2859679"/>
                  <a:chExt cx="966450" cy="211275"/>
                </a:xfrm>
              </p:grpSpPr>
              <p:pic>
                <p:nvPicPr>
                  <p:cNvPr id="833" name="Google Shape;833;p34"/>
                  <p:cNvPicPr preferRelativeResize="0"/>
                  <p:nvPr/>
                </p:nvPicPr>
                <p:blipFill>
                  <a:blip r:embed="rId38">
                    <a:alphaModFix/>
                  </a:blip>
                  <a:stretch>
                    <a:fillRect/>
                  </a:stretch>
                </p:blipFill>
                <p:spPr>
                  <a:xfrm>
                    <a:off x="242450" y="2859679"/>
                    <a:ext cx="211275" cy="211275"/>
                  </a:xfrm>
                  <a:prstGeom prst="rect">
                    <a:avLst/>
                  </a:prstGeom>
                  <a:noFill/>
                  <a:ln>
                    <a:noFill/>
                  </a:ln>
                </p:spPr>
              </p:pic>
              <p:sp>
                <p:nvSpPr>
                  <p:cNvPr id="834" name="Google Shape;834;p34"/>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835" name="Google Shape;835;p34"/>
              <p:cNvGrpSpPr/>
              <p:nvPr/>
            </p:nvGrpSpPr>
            <p:grpSpPr>
              <a:xfrm>
                <a:off x="193050" y="4736375"/>
                <a:ext cx="1421775" cy="245475"/>
                <a:chOff x="193050" y="4888775"/>
                <a:chExt cx="1421775" cy="245475"/>
              </a:xfrm>
            </p:grpSpPr>
            <p:pic>
              <p:nvPicPr>
                <p:cNvPr id="836" name="Google Shape;836;p34"/>
                <p:cNvPicPr preferRelativeResize="0"/>
                <p:nvPr/>
              </p:nvPicPr>
              <p:blipFill>
                <a:blip r:embed="rId39">
                  <a:alphaModFix/>
                </a:blip>
                <a:stretch>
                  <a:fillRect/>
                </a:stretch>
              </p:blipFill>
              <p:spPr>
                <a:xfrm>
                  <a:off x="193050" y="4888775"/>
                  <a:ext cx="245475" cy="245475"/>
                </a:xfrm>
                <a:prstGeom prst="rect">
                  <a:avLst/>
                </a:prstGeom>
                <a:noFill/>
                <a:ln>
                  <a:noFill/>
                </a:ln>
              </p:spPr>
            </p:pic>
            <p:sp>
              <p:nvSpPr>
                <p:cNvPr id="837" name="Google Shape;837;p34"/>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838" name="Google Shape;838;p34"/>
              <p:cNvGrpSpPr/>
              <p:nvPr/>
            </p:nvGrpSpPr>
            <p:grpSpPr>
              <a:xfrm>
                <a:off x="193050" y="5037750"/>
                <a:ext cx="1341050" cy="333300"/>
                <a:chOff x="193050" y="5266350"/>
                <a:chExt cx="1341050" cy="333300"/>
              </a:xfrm>
            </p:grpSpPr>
            <p:pic>
              <p:nvPicPr>
                <p:cNvPr id="839" name="Google Shape;839;p34"/>
                <p:cNvPicPr preferRelativeResize="0"/>
                <p:nvPr/>
              </p:nvPicPr>
              <p:blipFill>
                <a:blip r:embed="rId40">
                  <a:alphaModFix/>
                </a:blip>
                <a:stretch>
                  <a:fillRect/>
                </a:stretch>
              </p:blipFill>
              <p:spPr>
                <a:xfrm>
                  <a:off x="193050" y="5266350"/>
                  <a:ext cx="331811" cy="333300"/>
                </a:xfrm>
                <a:prstGeom prst="rect">
                  <a:avLst/>
                </a:prstGeom>
                <a:noFill/>
                <a:ln>
                  <a:noFill/>
                </a:ln>
              </p:spPr>
            </p:pic>
            <p:sp>
              <p:nvSpPr>
                <p:cNvPr id="840" name="Google Shape;840;p34"/>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841" name="Google Shape;841;p34"/>
              <p:cNvGrpSpPr/>
              <p:nvPr/>
            </p:nvGrpSpPr>
            <p:grpSpPr>
              <a:xfrm>
                <a:off x="193050" y="5377799"/>
                <a:ext cx="1341050" cy="334800"/>
                <a:chOff x="193050" y="5377799"/>
                <a:chExt cx="1341050" cy="334800"/>
              </a:xfrm>
            </p:grpSpPr>
            <p:pic>
              <p:nvPicPr>
                <p:cNvPr id="842" name="Google Shape;842;p34"/>
                <p:cNvPicPr preferRelativeResize="0"/>
                <p:nvPr/>
              </p:nvPicPr>
              <p:blipFill>
                <a:blip r:embed="rId41">
                  <a:alphaModFix/>
                </a:blip>
                <a:stretch>
                  <a:fillRect/>
                </a:stretch>
              </p:blipFill>
              <p:spPr>
                <a:xfrm>
                  <a:off x="193050" y="5377799"/>
                  <a:ext cx="334800" cy="334800"/>
                </a:xfrm>
                <a:prstGeom prst="rect">
                  <a:avLst/>
                </a:prstGeom>
                <a:noFill/>
                <a:ln>
                  <a:noFill/>
                </a:ln>
              </p:spPr>
            </p:pic>
            <p:sp>
              <p:nvSpPr>
                <p:cNvPr id="843" name="Google Shape;843;p34"/>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844" name="Google Shape;844;p34"/>
            <p:cNvGrpSpPr/>
            <p:nvPr/>
          </p:nvGrpSpPr>
          <p:grpSpPr>
            <a:xfrm>
              <a:off x="235600" y="3074775"/>
              <a:ext cx="1413575" cy="310800"/>
              <a:chOff x="6216725" y="1283475"/>
              <a:chExt cx="1413575" cy="310800"/>
            </a:xfrm>
          </p:grpSpPr>
          <p:sp>
            <p:nvSpPr>
              <p:cNvPr id="845" name="Google Shape;845;p34"/>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846" name="Google Shape;846;p34"/>
              <p:cNvPicPr preferRelativeResize="0"/>
              <p:nvPr/>
            </p:nvPicPr>
            <p:blipFill>
              <a:blip r:embed="rId42">
                <a:alphaModFix/>
              </a:blip>
              <a:stretch>
                <a:fillRect/>
              </a:stretch>
            </p:blipFill>
            <p:spPr>
              <a:xfrm>
                <a:off x="6216725" y="1325850"/>
                <a:ext cx="183000" cy="183000"/>
              </a:xfrm>
              <a:prstGeom prst="rect">
                <a:avLst/>
              </a:prstGeom>
              <a:noFill/>
              <a:ln>
                <a:noFill/>
              </a:ln>
            </p:spPr>
          </p:pic>
        </p:grpSp>
        <p:grpSp>
          <p:nvGrpSpPr>
            <p:cNvPr id="847" name="Google Shape;847;p34"/>
            <p:cNvGrpSpPr/>
            <p:nvPr/>
          </p:nvGrpSpPr>
          <p:grpSpPr>
            <a:xfrm>
              <a:off x="235563" y="4387975"/>
              <a:ext cx="1134663" cy="268500"/>
              <a:chOff x="6216725" y="1554450"/>
              <a:chExt cx="1134663" cy="268500"/>
            </a:xfrm>
          </p:grpSpPr>
          <p:pic>
            <p:nvPicPr>
              <p:cNvPr id="848" name="Google Shape;848;p34"/>
              <p:cNvPicPr preferRelativeResize="0"/>
              <p:nvPr/>
            </p:nvPicPr>
            <p:blipFill>
              <a:blip r:embed="rId43">
                <a:alphaModFix/>
              </a:blip>
              <a:stretch>
                <a:fillRect/>
              </a:stretch>
            </p:blipFill>
            <p:spPr>
              <a:xfrm>
                <a:off x="6216725" y="1590850"/>
                <a:ext cx="236700" cy="133151"/>
              </a:xfrm>
              <a:prstGeom prst="rect">
                <a:avLst/>
              </a:prstGeom>
              <a:noFill/>
              <a:ln>
                <a:noFill/>
              </a:ln>
            </p:spPr>
          </p:pic>
          <p:sp>
            <p:nvSpPr>
              <p:cNvPr id="849" name="Google Shape;849;p34"/>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850" name="Google Shape;850;p34"/>
            <p:cNvGrpSpPr/>
            <p:nvPr/>
          </p:nvGrpSpPr>
          <p:grpSpPr>
            <a:xfrm>
              <a:off x="235574" y="3841325"/>
              <a:ext cx="1354301" cy="508800"/>
              <a:chOff x="3945749" y="2942188"/>
              <a:chExt cx="1354301" cy="508800"/>
            </a:xfrm>
          </p:grpSpPr>
          <p:sp>
            <p:nvSpPr>
              <p:cNvPr id="851" name="Google Shape;851;p34"/>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852" name="Google Shape;852;p34"/>
              <p:cNvPicPr preferRelativeResize="0"/>
              <p:nvPr/>
            </p:nvPicPr>
            <p:blipFill>
              <a:blip r:embed="rId34">
                <a:alphaModFix/>
              </a:blip>
              <a:stretch>
                <a:fillRect/>
              </a:stretch>
            </p:blipFill>
            <p:spPr>
              <a:xfrm>
                <a:off x="3945749" y="3051988"/>
                <a:ext cx="212801" cy="244000"/>
              </a:xfrm>
              <a:prstGeom prst="rect">
                <a:avLst/>
              </a:prstGeom>
              <a:noFill/>
              <a:ln>
                <a:noFill/>
              </a:ln>
            </p:spPr>
          </p:pic>
        </p:grpSp>
      </p:grpSp>
      <p:grpSp>
        <p:nvGrpSpPr>
          <p:cNvPr id="853" name="Google Shape;853;p34"/>
          <p:cNvGrpSpPr/>
          <p:nvPr/>
        </p:nvGrpSpPr>
        <p:grpSpPr>
          <a:xfrm>
            <a:off x="1884200" y="3860962"/>
            <a:ext cx="4357200" cy="736500"/>
            <a:chOff x="1884200" y="3860962"/>
            <a:chExt cx="4357200" cy="736500"/>
          </a:xfrm>
        </p:grpSpPr>
        <p:sp>
          <p:nvSpPr>
            <p:cNvPr id="854" name="Google Shape;854;p34"/>
            <p:cNvSpPr/>
            <p:nvPr/>
          </p:nvSpPr>
          <p:spPr>
            <a:xfrm>
              <a:off x="1884200" y="3860962"/>
              <a:ext cx="4357200" cy="7365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55" name="Google Shape;855;p34"/>
            <p:cNvGrpSpPr/>
            <p:nvPr/>
          </p:nvGrpSpPr>
          <p:grpSpPr>
            <a:xfrm>
              <a:off x="1984768" y="4102513"/>
              <a:ext cx="1505301" cy="249898"/>
              <a:chOff x="6115331" y="3092975"/>
              <a:chExt cx="1505301" cy="249898"/>
            </a:xfrm>
          </p:grpSpPr>
          <p:sp>
            <p:nvSpPr>
              <p:cNvPr id="856" name="Google Shape;856;p34"/>
              <p:cNvSpPr txBox="1"/>
              <p:nvPr/>
            </p:nvSpPr>
            <p:spPr>
              <a:xfrm>
                <a:off x="6361532" y="3092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OpenAI</a:t>
                </a:r>
                <a:endParaRPr b="1" sz="1600">
                  <a:solidFill>
                    <a:srgbClr val="595959"/>
                  </a:solidFill>
                </a:endParaRPr>
              </a:p>
            </p:txBody>
          </p:sp>
          <p:pic>
            <p:nvPicPr>
              <p:cNvPr id="857" name="Google Shape;857;p34"/>
              <p:cNvPicPr preferRelativeResize="0"/>
              <p:nvPr/>
            </p:nvPicPr>
            <p:blipFill>
              <a:blip r:embed="rId44">
                <a:alphaModFix/>
              </a:blip>
              <a:stretch>
                <a:fillRect/>
              </a:stretch>
            </p:blipFill>
            <p:spPr>
              <a:xfrm>
                <a:off x="6115331" y="3092975"/>
                <a:ext cx="246205" cy="249898"/>
              </a:xfrm>
              <a:prstGeom prst="rect">
                <a:avLst/>
              </a:prstGeom>
              <a:noFill/>
              <a:ln>
                <a:noFill/>
              </a:ln>
            </p:spPr>
          </p:pic>
        </p:grpSp>
        <p:grpSp>
          <p:nvGrpSpPr>
            <p:cNvPr id="858" name="Google Shape;858;p34"/>
            <p:cNvGrpSpPr/>
            <p:nvPr/>
          </p:nvGrpSpPr>
          <p:grpSpPr>
            <a:xfrm>
              <a:off x="3277400" y="4083575"/>
              <a:ext cx="1103827" cy="243900"/>
              <a:chOff x="6173000" y="3473975"/>
              <a:chExt cx="1103827" cy="243900"/>
            </a:xfrm>
          </p:grpSpPr>
          <p:sp>
            <p:nvSpPr>
              <p:cNvPr id="859" name="Google Shape;859;p34"/>
              <p:cNvSpPr txBox="1"/>
              <p:nvPr/>
            </p:nvSpPr>
            <p:spPr>
              <a:xfrm>
                <a:off x="6361527" y="3473975"/>
                <a:ext cx="915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Gemini</a:t>
                </a:r>
                <a:endParaRPr b="1" sz="1600">
                  <a:solidFill>
                    <a:srgbClr val="595959"/>
                  </a:solidFill>
                </a:endParaRPr>
              </a:p>
            </p:txBody>
          </p:sp>
          <p:pic>
            <p:nvPicPr>
              <p:cNvPr id="860" name="Google Shape;860;p34"/>
              <p:cNvPicPr preferRelativeResize="0"/>
              <p:nvPr/>
            </p:nvPicPr>
            <p:blipFill>
              <a:blip r:embed="rId45">
                <a:alphaModFix/>
              </a:blip>
              <a:stretch>
                <a:fillRect/>
              </a:stretch>
            </p:blipFill>
            <p:spPr>
              <a:xfrm>
                <a:off x="6173000" y="3486888"/>
                <a:ext cx="218075" cy="218075"/>
              </a:xfrm>
              <a:prstGeom prst="rect">
                <a:avLst/>
              </a:prstGeom>
              <a:noFill/>
              <a:ln>
                <a:noFill/>
              </a:ln>
            </p:spPr>
          </p:pic>
        </p:grpSp>
        <p:grpSp>
          <p:nvGrpSpPr>
            <p:cNvPr id="861" name="Google Shape;861;p34"/>
            <p:cNvGrpSpPr/>
            <p:nvPr/>
          </p:nvGrpSpPr>
          <p:grpSpPr>
            <a:xfrm>
              <a:off x="4647348" y="4083575"/>
              <a:ext cx="1407830" cy="243900"/>
              <a:chOff x="6323625" y="3854983"/>
              <a:chExt cx="1525607" cy="243900"/>
            </a:xfrm>
          </p:grpSpPr>
          <p:sp>
            <p:nvSpPr>
              <p:cNvPr id="862" name="Google Shape;862;p34"/>
              <p:cNvSpPr txBox="1"/>
              <p:nvPr/>
            </p:nvSpPr>
            <p:spPr>
              <a:xfrm>
                <a:off x="6590132" y="3854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Anthropic</a:t>
                </a:r>
                <a:endParaRPr b="1" sz="1600">
                  <a:solidFill>
                    <a:srgbClr val="595959"/>
                  </a:solidFill>
                </a:endParaRPr>
              </a:p>
            </p:txBody>
          </p:sp>
          <p:pic>
            <p:nvPicPr>
              <p:cNvPr id="863" name="Google Shape;863;p34"/>
              <p:cNvPicPr preferRelativeResize="0"/>
              <p:nvPr/>
            </p:nvPicPr>
            <p:blipFill>
              <a:blip r:embed="rId46">
                <a:alphaModFix/>
              </a:blip>
              <a:stretch>
                <a:fillRect/>
              </a:stretch>
            </p:blipFill>
            <p:spPr>
              <a:xfrm>
                <a:off x="6323625" y="3886125"/>
                <a:ext cx="266500" cy="183000"/>
              </a:xfrm>
              <a:prstGeom prst="rect">
                <a:avLst/>
              </a:prstGeom>
              <a:noFill/>
              <a:ln>
                <a:noFill/>
              </a:ln>
            </p:spPr>
          </p:pic>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35"/>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a:t>
            </a:r>
            <a:r>
              <a:rPr lang="en-US"/>
              <a:t>Ops - Tech Stack</a:t>
            </a:r>
            <a:endParaRPr/>
          </a:p>
        </p:txBody>
      </p:sp>
      <p:grpSp>
        <p:nvGrpSpPr>
          <p:cNvPr id="870" name="Google Shape;870;p35"/>
          <p:cNvGrpSpPr/>
          <p:nvPr/>
        </p:nvGrpSpPr>
        <p:grpSpPr>
          <a:xfrm>
            <a:off x="429553" y="853271"/>
            <a:ext cx="3315769" cy="5260888"/>
            <a:chOff x="398375" y="868575"/>
            <a:chExt cx="2486889" cy="3945765"/>
          </a:xfrm>
        </p:grpSpPr>
        <p:grpSp>
          <p:nvGrpSpPr>
            <p:cNvPr id="871" name="Google Shape;871;p35"/>
            <p:cNvGrpSpPr/>
            <p:nvPr/>
          </p:nvGrpSpPr>
          <p:grpSpPr>
            <a:xfrm>
              <a:off x="398375" y="868575"/>
              <a:ext cx="2486808" cy="3945765"/>
              <a:chOff x="1118234" y="283725"/>
              <a:chExt cx="2090809" cy="4334100"/>
            </a:xfrm>
          </p:grpSpPr>
          <p:sp>
            <p:nvSpPr>
              <p:cNvPr id="872" name="Google Shape;872;p35"/>
              <p:cNvSpPr/>
              <p:nvPr/>
            </p:nvSpPr>
            <p:spPr>
              <a:xfrm>
                <a:off x="1178643" y="283725"/>
                <a:ext cx="2030400" cy="4334100"/>
              </a:xfrm>
              <a:prstGeom prst="rect">
                <a:avLst/>
              </a:prstGeom>
              <a:solidFill>
                <a:srgbClr val="3C78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3" name="Google Shape;873;p35"/>
              <p:cNvSpPr/>
              <p:nvPr/>
            </p:nvSpPr>
            <p:spPr>
              <a:xfrm>
                <a:off x="1118234" y="341749"/>
                <a:ext cx="2048100" cy="720300"/>
              </a:xfrm>
              <a:prstGeom prst="rect">
                <a:avLst/>
              </a:prstGeom>
              <a:solidFill>
                <a:srgbClr val="FFFFFF"/>
              </a:solidFill>
              <a:ln cap="flat" cmpd="sng" w="19050">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4" name="Google Shape;874;p35"/>
              <p:cNvSpPr/>
              <p:nvPr/>
            </p:nvSpPr>
            <p:spPr>
              <a:xfrm>
                <a:off x="1124014" y="386894"/>
                <a:ext cx="2030400" cy="6750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0"/>
                  </a:spcAft>
                  <a:buNone/>
                </a:pPr>
                <a:r>
                  <a:rPr b="1" lang="en-US" sz="3200">
                    <a:solidFill>
                      <a:srgbClr val="3C78D8"/>
                    </a:solidFill>
                  </a:rPr>
                  <a:t>AI / ML</a:t>
                </a:r>
                <a:endParaRPr sz="3200">
                  <a:solidFill>
                    <a:srgbClr val="3C78D8"/>
                  </a:solidFill>
                </a:endParaRPr>
              </a:p>
            </p:txBody>
          </p:sp>
          <p:sp>
            <p:nvSpPr>
              <p:cNvPr id="875" name="Google Shape;875;p35"/>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76" name="Google Shape;876;p35"/>
            <p:cNvGrpSpPr/>
            <p:nvPr/>
          </p:nvGrpSpPr>
          <p:grpSpPr>
            <a:xfrm>
              <a:off x="484978" y="2523566"/>
              <a:ext cx="2400286" cy="739212"/>
              <a:chOff x="3593550" y="2149491"/>
              <a:chExt cx="2237403" cy="739212"/>
            </a:xfrm>
          </p:grpSpPr>
          <p:sp>
            <p:nvSpPr>
              <p:cNvPr id="877" name="Google Shape;877;p35"/>
              <p:cNvSpPr txBox="1"/>
              <p:nvPr/>
            </p:nvSpPr>
            <p:spPr>
              <a:xfrm>
                <a:off x="3593553" y="2377803"/>
                <a:ext cx="2237400" cy="5109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TensorFlow</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PyTorch</a:t>
                </a:r>
                <a:endParaRPr b="1" sz="1900">
                  <a:solidFill>
                    <a:schemeClr val="lt1"/>
                  </a:solidFill>
                </a:endParaRPr>
              </a:p>
            </p:txBody>
          </p:sp>
          <p:sp>
            <p:nvSpPr>
              <p:cNvPr id="878" name="Google Shape;878;p35"/>
              <p:cNvSpPr txBox="1"/>
              <p:nvPr/>
            </p:nvSpPr>
            <p:spPr>
              <a:xfrm>
                <a:off x="3593550" y="2149491"/>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Framework:</a:t>
                </a:r>
                <a:endParaRPr b="1" sz="1300"/>
              </a:p>
            </p:txBody>
          </p:sp>
        </p:grpSp>
        <p:grpSp>
          <p:nvGrpSpPr>
            <p:cNvPr id="879" name="Google Shape;879;p35"/>
            <p:cNvGrpSpPr/>
            <p:nvPr/>
          </p:nvGrpSpPr>
          <p:grpSpPr>
            <a:xfrm>
              <a:off x="484978" y="3266517"/>
              <a:ext cx="2400283" cy="837600"/>
              <a:chOff x="3593550" y="2206642"/>
              <a:chExt cx="2237400" cy="837600"/>
            </a:xfrm>
          </p:grpSpPr>
          <p:sp>
            <p:nvSpPr>
              <p:cNvPr id="880" name="Google Shape;880;p35"/>
              <p:cNvSpPr txBox="1"/>
              <p:nvPr/>
            </p:nvSpPr>
            <p:spPr>
              <a:xfrm>
                <a:off x="3593550" y="2434942"/>
                <a:ext cx="2237400" cy="609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Google Colab</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Vertex AI</a:t>
                </a:r>
                <a:endParaRPr b="1" sz="1900">
                  <a:solidFill>
                    <a:schemeClr val="lt1"/>
                  </a:solidFill>
                </a:endParaRPr>
              </a:p>
            </p:txBody>
          </p:sp>
          <p:sp>
            <p:nvSpPr>
              <p:cNvPr id="881" name="Google Shape;881;p35"/>
              <p:cNvSpPr txBox="1"/>
              <p:nvPr/>
            </p:nvSpPr>
            <p:spPr>
              <a:xfrm>
                <a:off x="3593550" y="2206642"/>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ML Tasks</a:t>
                </a:r>
                <a:r>
                  <a:rPr b="1" lang="en-US" sz="1300">
                    <a:solidFill>
                      <a:schemeClr val="lt1"/>
                    </a:solidFill>
                  </a:rPr>
                  <a:t>:</a:t>
                </a:r>
                <a:endParaRPr b="1" sz="1300"/>
              </a:p>
            </p:txBody>
          </p:sp>
        </p:grpSp>
        <p:grpSp>
          <p:nvGrpSpPr>
            <p:cNvPr id="882" name="Google Shape;882;p35"/>
            <p:cNvGrpSpPr/>
            <p:nvPr/>
          </p:nvGrpSpPr>
          <p:grpSpPr>
            <a:xfrm>
              <a:off x="484978" y="4009463"/>
              <a:ext cx="2400286" cy="739193"/>
              <a:chOff x="3593550" y="2035188"/>
              <a:chExt cx="2237403" cy="739193"/>
            </a:xfrm>
          </p:grpSpPr>
          <p:sp>
            <p:nvSpPr>
              <p:cNvPr id="883" name="Google Shape;883;p35"/>
              <p:cNvSpPr txBox="1"/>
              <p:nvPr/>
            </p:nvSpPr>
            <p:spPr>
              <a:xfrm>
                <a:off x="3593553" y="2263480"/>
                <a:ext cx="2237400" cy="5109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W&amp;B</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Custom</a:t>
                </a:r>
                <a:endParaRPr b="1" sz="1900">
                  <a:solidFill>
                    <a:schemeClr val="lt1"/>
                  </a:solidFill>
                </a:endParaRPr>
              </a:p>
            </p:txBody>
          </p:sp>
          <p:sp>
            <p:nvSpPr>
              <p:cNvPr id="884" name="Google Shape;884;p35"/>
              <p:cNvSpPr txBox="1"/>
              <p:nvPr/>
            </p:nvSpPr>
            <p:spPr>
              <a:xfrm>
                <a:off x="3593550" y="2035188"/>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Tracking:</a:t>
                </a:r>
                <a:endParaRPr b="1" sz="1300"/>
              </a:p>
            </p:txBody>
          </p:sp>
        </p:grpSp>
      </p:grpSp>
      <p:grpSp>
        <p:nvGrpSpPr>
          <p:cNvPr id="885" name="Google Shape;885;p35"/>
          <p:cNvGrpSpPr/>
          <p:nvPr/>
        </p:nvGrpSpPr>
        <p:grpSpPr>
          <a:xfrm>
            <a:off x="4493553" y="853271"/>
            <a:ext cx="3315769" cy="5260888"/>
            <a:chOff x="398375" y="868575"/>
            <a:chExt cx="2486889" cy="3945765"/>
          </a:xfrm>
        </p:grpSpPr>
        <p:grpSp>
          <p:nvGrpSpPr>
            <p:cNvPr id="886" name="Google Shape;886;p35"/>
            <p:cNvGrpSpPr/>
            <p:nvPr/>
          </p:nvGrpSpPr>
          <p:grpSpPr>
            <a:xfrm>
              <a:off x="398375" y="868575"/>
              <a:ext cx="2486808" cy="3945765"/>
              <a:chOff x="1118234" y="283725"/>
              <a:chExt cx="2090809" cy="4334100"/>
            </a:xfrm>
          </p:grpSpPr>
          <p:sp>
            <p:nvSpPr>
              <p:cNvPr id="887" name="Google Shape;887;p35"/>
              <p:cNvSpPr/>
              <p:nvPr/>
            </p:nvSpPr>
            <p:spPr>
              <a:xfrm>
                <a:off x="1178643" y="283725"/>
                <a:ext cx="2030400" cy="4334100"/>
              </a:xfrm>
              <a:prstGeom prst="rect">
                <a:avLst/>
              </a:prstGeom>
              <a:solidFill>
                <a:srgbClr val="6AA8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8" name="Google Shape;888;p35"/>
              <p:cNvSpPr/>
              <p:nvPr/>
            </p:nvSpPr>
            <p:spPr>
              <a:xfrm>
                <a:off x="1118234" y="341749"/>
                <a:ext cx="2048100" cy="720300"/>
              </a:xfrm>
              <a:prstGeom prst="rect">
                <a:avLst/>
              </a:prstGeom>
              <a:solidFill>
                <a:srgbClr val="FFFFFF"/>
              </a:solidFill>
              <a:ln cap="flat" cmpd="sng" w="19050">
                <a:solidFill>
                  <a:srgbClr val="6AA84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9" name="Google Shape;889;p35"/>
              <p:cNvSpPr/>
              <p:nvPr/>
            </p:nvSpPr>
            <p:spPr>
              <a:xfrm>
                <a:off x="1124014" y="386894"/>
                <a:ext cx="2030400" cy="6750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0"/>
                  </a:spcAft>
                  <a:buNone/>
                </a:pPr>
                <a:r>
                  <a:rPr b="1" lang="en-US" sz="3200">
                    <a:solidFill>
                      <a:srgbClr val="6AA84F"/>
                    </a:solidFill>
                  </a:rPr>
                  <a:t>Development</a:t>
                </a:r>
                <a:endParaRPr sz="3200">
                  <a:solidFill>
                    <a:srgbClr val="6AA84F"/>
                  </a:solidFill>
                </a:endParaRPr>
              </a:p>
            </p:txBody>
          </p:sp>
          <p:sp>
            <p:nvSpPr>
              <p:cNvPr id="890" name="Google Shape;890;p35"/>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1" name="Google Shape;891;p35"/>
            <p:cNvGrpSpPr/>
            <p:nvPr/>
          </p:nvGrpSpPr>
          <p:grpSpPr>
            <a:xfrm>
              <a:off x="484975" y="1894900"/>
              <a:ext cx="2400285" cy="676800"/>
              <a:chOff x="3593548" y="1520825"/>
              <a:chExt cx="2237402" cy="676800"/>
            </a:xfrm>
          </p:grpSpPr>
          <p:sp>
            <p:nvSpPr>
              <p:cNvPr id="892" name="Google Shape;892;p35"/>
              <p:cNvSpPr txBox="1"/>
              <p:nvPr/>
            </p:nvSpPr>
            <p:spPr>
              <a:xfrm>
                <a:off x="3593548" y="1749125"/>
                <a:ext cx="2237400" cy="4485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FastAPI</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Model Serving</a:t>
                </a:r>
                <a:endParaRPr b="1" sz="1900">
                  <a:solidFill>
                    <a:schemeClr val="lt1"/>
                  </a:solidFill>
                </a:endParaRPr>
              </a:p>
            </p:txBody>
          </p:sp>
          <p:sp>
            <p:nvSpPr>
              <p:cNvPr id="893" name="Google Shape;893;p35"/>
              <p:cNvSpPr txBox="1"/>
              <p:nvPr/>
            </p:nvSpPr>
            <p:spPr>
              <a:xfrm>
                <a:off x="3593550" y="15208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APIs:</a:t>
                </a:r>
                <a:endParaRPr b="1" sz="1300"/>
              </a:p>
            </p:txBody>
          </p:sp>
        </p:grpSp>
        <p:grpSp>
          <p:nvGrpSpPr>
            <p:cNvPr id="894" name="Google Shape;894;p35"/>
            <p:cNvGrpSpPr/>
            <p:nvPr/>
          </p:nvGrpSpPr>
          <p:grpSpPr>
            <a:xfrm>
              <a:off x="484978" y="3361766"/>
              <a:ext cx="2400286" cy="582592"/>
              <a:chOff x="3593550" y="2301891"/>
              <a:chExt cx="2237403" cy="582592"/>
            </a:xfrm>
          </p:grpSpPr>
          <p:sp>
            <p:nvSpPr>
              <p:cNvPr id="895" name="Google Shape;895;p35"/>
              <p:cNvSpPr txBox="1"/>
              <p:nvPr/>
            </p:nvSpPr>
            <p:spPr>
              <a:xfrm>
                <a:off x="3593553" y="2530183"/>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React</a:t>
                </a:r>
                <a:endParaRPr b="1" sz="1900"/>
              </a:p>
            </p:txBody>
          </p:sp>
          <p:sp>
            <p:nvSpPr>
              <p:cNvPr id="896" name="Google Shape;896;p35"/>
              <p:cNvSpPr txBox="1"/>
              <p:nvPr/>
            </p:nvSpPr>
            <p:spPr>
              <a:xfrm>
                <a:off x="3593550" y="2301891"/>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Frontend:</a:t>
                </a:r>
                <a:endParaRPr b="1" sz="1300"/>
              </a:p>
            </p:txBody>
          </p:sp>
        </p:grpSp>
      </p:grpSp>
      <p:sp>
        <p:nvSpPr>
          <p:cNvPr id="897" name="Google Shape;897;p35"/>
          <p:cNvSpPr/>
          <p:nvPr/>
        </p:nvSpPr>
        <p:spPr>
          <a:xfrm>
            <a:off x="3936833" y="3431820"/>
            <a:ext cx="472500" cy="441300"/>
          </a:xfrm>
          <a:prstGeom prst="rightArrow">
            <a:avLst>
              <a:gd fmla="val 34239" name="adj1"/>
              <a:gd fmla="val 57035" name="adj2"/>
            </a:avLst>
          </a:prstGeom>
          <a:solidFill>
            <a:srgbClr val="66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8" name="Google Shape;898;p35"/>
          <p:cNvSpPr/>
          <p:nvPr/>
        </p:nvSpPr>
        <p:spPr>
          <a:xfrm>
            <a:off x="7899233" y="3431820"/>
            <a:ext cx="472500" cy="441300"/>
          </a:xfrm>
          <a:prstGeom prst="rightArrow">
            <a:avLst>
              <a:gd fmla="val 34239" name="adj1"/>
              <a:gd fmla="val 57035" name="adj2"/>
            </a:avLst>
          </a:prstGeom>
          <a:solidFill>
            <a:srgbClr val="66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99" name="Google Shape;899;p35"/>
          <p:cNvGrpSpPr/>
          <p:nvPr/>
        </p:nvGrpSpPr>
        <p:grpSpPr>
          <a:xfrm>
            <a:off x="4609025" y="4914090"/>
            <a:ext cx="3200389" cy="1116360"/>
            <a:chOff x="3593542" y="1635134"/>
            <a:chExt cx="2237408" cy="837291"/>
          </a:xfrm>
        </p:grpSpPr>
        <p:sp>
          <p:nvSpPr>
            <p:cNvPr id="900" name="Google Shape;900;p35"/>
            <p:cNvSpPr txBox="1"/>
            <p:nvPr/>
          </p:nvSpPr>
          <p:spPr>
            <a:xfrm>
              <a:off x="3593542" y="1863424"/>
              <a:ext cx="2237400" cy="6090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VS Code</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IDE of choice</a:t>
              </a:r>
              <a:endParaRPr b="1" sz="1900">
                <a:solidFill>
                  <a:schemeClr val="lt1"/>
                </a:solidFill>
              </a:endParaRPr>
            </a:p>
          </p:txBody>
        </p:sp>
        <p:sp>
          <p:nvSpPr>
            <p:cNvPr id="901" name="Google Shape;901;p35"/>
            <p:cNvSpPr txBox="1"/>
            <p:nvPr/>
          </p:nvSpPr>
          <p:spPr>
            <a:xfrm>
              <a:off x="3593550" y="1635134"/>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IDE:</a:t>
              </a:r>
              <a:endParaRPr b="1" sz="1300"/>
            </a:p>
          </p:txBody>
        </p:sp>
      </p:grpSp>
      <p:grpSp>
        <p:nvGrpSpPr>
          <p:cNvPr id="902" name="Google Shape;902;p35"/>
          <p:cNvGrpSpPr/>
          <p:nvPr/>
        </p:nvGrpSpPr>
        <p:grpSpPr>
          <a:xfrm>
            <a:off x="8455953" y="853271"/>
            <a:ext cx="3315860" cy="5260888"/>
            <a:chOff x="8455953" y="1158071"/>
            <a:chExt cx="3315860" cy="5260888"/>
          </a:xfrm>
        </p:grpSpPr>
        <p:grpSp>
          <p:nvGrpSpPr>
            <p:cNvPr id="903" name="Google Shape;903;p35"/>
            <p:cNvGrpSpPr/>
            <p:nvPr/>
          </p:nvGrpSpPr>
          <p:grpSpPr>
            <a:xfrm>
              <a:off x="8455953" y="1158071"/>
              <a:ext cx="3315764" cy="5260888"/>
              <a:chOff x="398375" y="868575"/>
              <a:chExt cx="2486885" cy="3945765"/>
            </a:xfrm>
          </p:grpSpPr>
          <p:grpSp>
            <p:nvGrpSpPr>
              <p:cNvPr id="904" name="Google Shape;904;p35"/>
              <p:cNvGrpSpPr/>
              <p:nvPr/>
            </p:nvGrpSpPr>
            <p:grpSpPr>
              <a:xfrm>
                <a:off x="398375" y="868575"/>
                <a:ext cx="2486808" cy="3945765"/>
                <a:chOff x="1118234" y="283725"/>
                <a:chExt cx="2090809" cy="4334100"/>
              </a:xfrm>
            </p:grpSpPr>
            <p:sp>
              <p:nvSpPr>
                <p:cNvPr id="905" name="Google Shape;905;p35"/>
                <p:cNvSpPr/>
                <p:nvPr/>
              </p:nvSpPr>
              <p:spPr>
                <a:xfrm>
                  <a:off x="1178643" y="283725"/>
                  <a:ext cx="2030400" cy="43341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6" name="Google Shape;906;p35"/>
                <p:cNvSpPr/>
                <p:nvPr/>
              </p:nvSpPr>
              <p:spPr>
                <a:xfrm>
                  <a:off x="1118234" y="341749"/>
                  <a:ext cx="2048100" cy="720300"/>
                </a:xfrm>
                <a:prstGeom prst="rect">
                  <a:avLst/>
                </a:prstGeom>
                <a:solidFill>
                  <a:srgbClr val="FFFFFF"/>
                </a:solidFill>
                <a:ln cap="flat" cmpd="sng" w="19050">
                  <a:solidFill>
                    <a:srgbClr val="CC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7" name="Google Shape;907;p35"/>
                <p:cNvSpPr/>
                <p:nvPr/>
              </p:nvSpPr>
              <p:spPr>
                <a:xfrm>
                  <a:off x="1124014" y="386894"/>
                  <a:ext cx="2030400" cy="6750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0"/>
                    </a:spcAft>
                    <a:buNone/>
                  </a:pPr>
                  <a:r>
                    <a:rPr b="1" lang="en-US" sz="3200">
                      <a:solidFill>
                        <a:srgbClr val="CC0000"/>
                      </a:solidFill>
                    </a:rPr>
                    <a:t>Operations</a:t>
                  </a:r>
                  <a:endParaRPr sz="3200">
                    <a:solidFill>
                      <a:srgbClr val="CC0000"/>
                    </a:solidFill>
                  </a:endParaRPr>
                </a:p>
              </p:txBody>
            </p:sp>
            <p:sp>
              <p:nvSpPr>
                <p:cNvPr id="908" name="Google Shape;908;p35"/>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09" name="Google Shape;909;p35"/>
              <p:cNvGrpSpPr/>
              <p:nvPr/>
            </p:nvGrpSpPr>
            <p:grpSpPr>
              <a:xfrm>
                <a:off x="484975" y="1894900"/>
                <a:ext cx="2400285" cy="609000"/>
                <a:chOff x="3593548" y="1520825"/>
                <a:chExt cx="2237402" cy="609000"/>
              </a:xfrm>
            </p:grpSpPr>
            <p:sp>
              <p:nvSpPr>
                <p:cNvPr id="910" name="Google Shape;910;p35"/>
                <p:cNvSpPr txBox="1"/>
                <p:nvPr/>
              </p:nvSpPr>
              <p:spPr>
                <a:xfrm>
                  <a:off x="3593548" y="1749125"/>
                  <a:ext cx="2237400" cy="3807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GitHub</a:t>
                  </a:r>
                  <a:endParaRPr b="1" sz="1900"/>
                </a:p>
              </p:txBody>
            </p:sp>
            <p:sp>
              <p:nvSpPr>
                <p:cNvPr id="911" name="Google Shape;911;p35"/>
                <p:cNvSpPr txBox="1"/>
                <p:nvPr/>
              </p:nvSpPr>
              <p:spPr>
                <a:xfrm>
                  <a:off x="3593550" y="15208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Source Control:</a:t>
                  </a:r>
                  <a:endParaRPr b="1" sz="1300"/>
                </a:p>
              </p:txBody>
            </p:sp>
          </p:grpSp>
          <p:grpSp>
            <p:nvGrpSpPr>
              <p:cNvPr id="912" name="Google Shape;912;p35"/>
              <p:cNvGrpSpPr/>
              <p:nvPr/>
            </p:nvGrpSpPr>
            <p:grpSpPr>
              <a:xfrm>
                <a:off x="484975" y="2428300"/>
                <a:ext cx="2400285" cy="582600"/>
                <a:chOff x="3593548" y="1368425"/>
                <a:chExt cx="2237402" cy="582600"/>
              </a:xfrm>
            </p:grpSpPr>
            <p:sp>
              <p:nvSpPr>
                <p:cNvPr id="913" name="Google Shape;913;p35"/>
                <p:cNvSpPr txBox="1"/>
                <p:nvPr/>
              </p:nvSpPr>
              <p:spPr>
                <a:xfrm>
                  <a:off x="3593548" y="15967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Docker</a:t>
                  </a:r>
                  <a:endParaRPr b="1" sz="1900"/>
                </a:p>
              </p:txBody>
            </p:sp>
            <p:sp>
              <p:nvSpPr>
                <p:cNvPr id="914" name="Google Shape;914;p35"/>
                <p:cNvSpPr txBox="1"/>
                <p:nvPr/>
              </p:nvSpPr>
              <p:spPr>
                <a:xfrm>
                  <a:off x="3593550" y="13684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Containerization:</a:t>
                  </a:r>
                  <a:endParaRPr b="1" sz="1300"/>
                </a:p>
              </p:txBody>
            </p:sp>
          </p:grpSp>
        </p:grpSp>
        <p:grpSp>
          <p:nvGrpSpPr>
            <p:cNvPr id="915" name="Google Shape;915;p35"/>
            <p:cNvGrpSpPr/>
            <p:nvPr/>
          </p:nvGrpSpPr>
          <p:grpSpPr>
            <a:xfrm>
              <a:off x="8571433" y="3948885"/>
              <a:ext cx="3200380" cy="776781"/>
              <a:chOff x="3593548" y="1444625"/>
              <a:chExt cx="2237402" cy="582600"/>
            </a:xfrm>
          </p:grpSpPr>
          <p:sp>
            <p:nvSpPr>
              <p:cNvPr id="916" name="Google Shape;916;p35"/>
              <p:cNvSpPr txBox="1"/>
              <p:nvPr/>
            </p:nvSpPr>
            <p:spPr>
              <a:xfrm>
                <a:off x="3593548" y="16729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Google Cloud Platform</a:t>
                </a:r>
                <a:endParaRPr b="1" sz="1900"/>
              </a:p>
            </p:txBody>
          </p:sp>
          <p:sp>
            <p:nvSpPr>
              <p:cNvPr id="917" name="Google Shape;917;p35"/>
              <p:cNvSpPr txBox="1"/>
              <p:nvPr/>
            </p:nvSpPr>
            <p:spPr>
              <a:xfrm>
                <a:off x="3593550" y="14446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Cloud Provider:</a:t>
                </a:r>
                <a:endParaRPr b="1" sz="1300"/>
              </a:p>
            </p:txBody>
          </p:sp>
        </p:grpSp>
        <p:grpSp>
          <p:nvGrpSpPr>
            <p:cNvPr id="918" name="Google Shape;918;p35"/>
            <p:cNvGrpSpPr/>
            <p:nvPr/>
          </p:nvGrpSpPr>
          <p:grpSpPr>
            <a:xfrm>
              <a:off x="8571433" y="4660085"/>
              <a:ext cx="3200380" cy="776781"/>
              <a:chOff x="3593548" y="1444625"/>
              <a:chExt cx="2237402" cy="582600"/>
            </a:xfrm>
          </p:grpSpPr>
          <p:sp>
            <p:nvSpPr>
              <p:cNvPr id="919" name="Google Shape;919;p35"/>
              <p:cNvSpPr txBox="1"/>
              <p:nvPr/>
            </p:nvSpPr>
            <p:spPr>
              <a:xfrm>
                <a:off x="3593548" y="16729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GitHub Actions, Ansible</a:t>
                </a:r>
                <a:endParaRPr b="1" sz="1900"/>
              </a:p>
            </p:txBody>
          </p:sp>
          <p:sp>
            <p:nvSpPr>
              <p:cNvPr id="920" name="Google Shape;920;p35"/>
              <p:cNvSpPr txBox="1"/>
              <p:nvPr/>
            </p:nvSpPr>
            <p:spPr>
              <a:xfrm>
                <a:off x="3593550" y="14446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Continuous Integration/ Deployment:</a:t>
                </a:r>
                <a:endParaRPr b="1" sz="1300"/>
              </a:p>
            </p:txBody>
          </p:sp>
        </p:grpSp>
        <p:grpSp>
          <p:nvGrpSpPr>
            <p:cNvPr id="921" name="Google Shape;921;p35"/>
            <p:cNvGrpSpPr/>
            <p:nvPr/>
          </p:nvGrpSpPr>
          <p:grpSpPr>
            <a:xfrm>
              <a:off x="8571433" y="5371285"/>
              <a:ext cx="3200380" cy="776781"/>
              <a:chOff x="3593548" y="1444625"/>
              <a:chExt cx="2237402" cy="582600"/>
            </a:xfrm>
          </p:grpSpPr>
          <p:sp>
            <p:nvSpPr>
              <p:cNvPr id="922" name="Google Shape;922;p35"/>
              <p:cNvSpPr txBox="1"/>
              <p:nvPr/>
            </p:nvSpPr>
            <p:spPr>
              <a:xfrm>
                <a:off x="3593548" y="16729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Kubernetes</a:t>
                </a:r>
                <a:endParaRPr b="1" sz="1900"/>
              </a:p>
            </p:txBody>
          </p:sp>
          <p:sp>
            <p:nvSpPr>
              <p:cNvPr id="923" name="Google Shape;923;p35"/>
              <p:cNvSpPr txBox="1"/>
              <p:nvPr/>
            </p:nvSpPr>
            <p:spPr>
              <a:xfrm>
                <a:off x="3593550" y="14446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Scaling:</a:t>
                </a:r>
                <a:endParaRPr b="1" sz="1300"/>
              </a:p>
            </p:txBody>
          </p:sp>
        </p:grpSp>
      </p:grpSp>
      <p:sp>
        <p:nvSpPr>
          <p:cNvPr id="924" name="Google Shape;924;p3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925" name="Google Shape;925;p35"/>
          <p:cNvGrpSpPr/>
          <p:nvPr/>
        </p:nvGrpSpPr>
        <p:grpSpPr>
          <a:xfrm>
            <a:off x="545149" y="2145470"/>
            <a:ext cx="3200378" cy="923592"/>
            <a:chOff x="3593550" y="1806582"/>
            <a:chExt cx="2237401" cy="692711"/>
          </a:xfrm>
        </p:grpSpPr>
        <p:sp>
          <p:nvSpPr>
            <p:cNvPr id="926" name="Google Shape;926;p35"/>
            <p:cNvSpPr txBox="1"/>
            <p:nvPr/>
          </p:nvSpPr>
          <p:spPr>
            <a:xfrm>
              <a:off x="3593551" y="2034894"/>
              <a:ext cx="2237400" cy="4644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Label Studio</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DVC</a:t>
              </a:r>
              <a:endParaRPr b="1" sz="1900">
                <a:solidFill>
                  <a:schemeClr val="lt1"/>
                </a:solidFill>
              </a:endParaRPr>
            </a:p>
          </p:txBody>
        </p:sp>
        <p:sp>
          <p:nvSpPr>
            <p:cNvPr id="927" name="Google Shape;927;p35"/>
            <p:cNvSpPr txBox="1"/>
            <p:nvPr/>
          </p:nvSpPr>
          <p:spPr>
            <a:xfrm>
              <a:off x="3593550" y="1806582"/>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Data</a:t>
              </a:r>
              <a:r>
                <a:rPr b="1" lang="en-US" sz="1300">
                  <a:solidFill>
                    <a:schemeClr val="lt1"/>
                  </a:solidFill>
                </a:rPr>
                <a:t>:</a:t>
              </a:r>
              <a:endParaRPr b="1" sz="1300"/>
            </a:p>
          </p:txBody>
        </p:sp>
      </p:grpSp>
      <p:sp>
        <p:nvSpPr>
          <p:cNvPr id="928" name="Google Shape;928;p35"/>
          <p:cNvSpPr txBox="1"/>
          <p:nvPr/>
        </p:nvSpPr>
        <p:spPr>
          <a:xfrm>
            <a:off x="4660348" y="3501725"/>
            <a:ext cx="2237400" cy="448500"/>
          </a:xfrm>
          <a:prstGeom prst="rect">
            <a:avLst/>
          </a:prstGeom>
          <a:noFill/>
          <a:ln>
            <a:noFill/>
          </a:ln>
        </p:spPr>
        <p:txBody>
          <a:bodyPr anchorCtr="0" anchor="t" bIns="45700" lIns="137150" spcFirstLastPara="1" rIns="91425" wrap="square" tIns="45700">
            <a:noAutofit/>
          </a:bodyPr>
          <a:lstStyle/>
          <a:p>
            <a:pPr indent="0" lvl="0" marL="0" rtl="0" algn="l">
              <a:lnSpc>
                <a:spcPct val="100000"/>
              </a:lnSpc>
              <a:spcBef>
                <a:spcPts val="0"/>
              </a:spcBef>
              <a:spcAft>
                <a:spcPts val="0"/>
              </a:spcAft>
              <a:buNone/>
            </a:pPr>
            <a:r>
              <a:rPr b="1" lang="en-US" sz="1900">
                <a:solidFill>
                  <a:srgbClr val="FFFFFF"/>
                </a:solidFill>
              </a:rPr>
              <a:t>OpenAI</a:t>
            </a:r>
            <a:endParaRPr b="1" sz="1900">
              <a:solidFill>
                <a:srgbClr val="FFFFFF"/>
              </a:solidFill>
            </a:endParaRPr>
          </a:p>
          <a:p>
            <a:pPr indent="0" lvl="0" marL="0" rtl="0" algn="l">
              <a:lnSpc>
                <a:spcPct val="100000"/>
              </a:lnSpc>
              <a:spcBef>
                <a:spcPts val="0"/>
              </a:spcBef>
              <a:spcAft>
                <a:spcPts val="0"/>
              </a:spcAft>
              <a:buNone/>
            </a:pPr>
            <a:r>
              <a:rPr b="1" lang="en-US" sz="1900">
                <a:solidFill>
                  <a:srgbClr val="FFFFFF"/>
                </a:solidFill>
              </a:rPr>
              <a:t>Gemini</a:t>
            </a:r>
            <a:endParaRPr b="1" sz="1900">
              <a:solidFill>
                <a:srgbClr val="FFFFFF"/>
              </a:solidFill>
            </a:endParaRPr>
          </a:p>
        </p:txBody>
      </p:sp>
      <p:sp>
        <p:nvSpPr>
          <p:cNvPr id="929" name="Google Shape;929;p35"/>
          <p:cNvSpPr txBox="1"/>
          <p:nvPr/>
        </p:nvSpPr>
        <p:spPr>
          <a:xfrm>
            <a:off x="4660350" y="3273425"/>
            <a:ext cx="2237400" cy="304500"/>
          </a:xfrm>
          <a:prstGeom prst="rect">
            <a:avLst/>
          </a:prstGeom>
          <a:noFill/>
          <a:ln>
            <a:noFill/>
          </a:ln>
        </p:spPr>
        <p:txBody>
          <a:bodyPr anchorCtr="0" anchor="ctr" bIns="0" lIns="91425" spcFirstLastPara="1" rIns="91425" wrap="square" tIns="0">
            <a:noAutofit/>
          </a:bodyPr>
          <a:lstStyle/>
          <a:p>
            <a:pPr indent="0" lvl="0" marL="0" rtl="0" algn="l">
              <a:lnSpc>
                <a:spcPct val="100000"/>
              </a:lnSpc>
              <a:spcBef>
                <a:spcPts val="0"/>
              </a:spcBef>
              <a:spcAft>
                <a:spcPts val="0"/>
              </a:spcAft>
              <a:buNone/>
            </a:pPr>
            <a:r>
              <a:rPr b="1" lang="en-US" sz="1300">
                <a:solidFill>
                  <a:srgbClr val="FFFFFF"/>
                </a:solidFill>
              </a:rPr>
              <a:t>LLM APIs:</a:t>
            </a:r>
            <a:endParaRPr b="1"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3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936" name="Google Shape;936;p36"/>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t>Why should you take this class? And why not? </a:t>
            </a:r>
            <a:endParaRPr/>
          </a:p>
          <a:p>
            <a:pPr indent="-514350" lvl="0" marL="514350" rtl="0" algn="l">
              <a:lnSpc>
                <a:spcPct val="100000"/>
              </a:lnSpc>
              <a:spcBef>
                <a:spcPts val="1160"/>
              </a:spcBef>
              <a:spcAft>
                <a:spcPts val="0"/>
              </a:spcAft>
              <a:buClr>
                <a:srgbClr val="3F3F3F"/>
              </a:buClr>
              <a:buSzPts val="2800"/>
              <a:buFont typeface="Calibri"/>
              <a:buAutoNum type="arabicPeriod"/>
            </a:pPr>
            <a:r>
              <a:rPr b="1" lang="en-US">
                <a:solidFill>
                  <a:srgbClr val="3F3F3F"/>
                </a:solidFill>
              </a:rPr>
              <a:t>Who are we?</a:t>
            </a:r>
            <a:endParaRPr b="1"/>
          </a:p>
          <a:p>
            <a:pPr indent="-514350" lvl="0" marL="514350" rtl="0" algn="l">
              <a:lnSpc>
                <a:spcPct val="100000"/>
              </a:lnSpc>
              <a:spcBef>
                <a:spcPts val="1160"/>
              </a:spcBef>
              <a:spcAft>
                <a:spcPts val="0"/>
              </a:spcAft>
              <a:buClr>
                <a:srgbClr val="3F3F3F"/>
              </a:buClr>
              <a:buSzPts val="2800"/>
              <a:buFont typeface="Calibri"/>
              <a:buAutoNum type="arabicPeriod"/>
            </a:pPr>
            <a:r>
              <a:rPr lang="en-US"/>
              <a:t>Course structure and activities: What can you expect?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937" name="Google Shape;937;p3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938" name="Google Shape;938;p36"/>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939" name="Google Shape;939;p36"/>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3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Who? The Astro-AI-Statistician Who Rocks The Kitchen!</a:t>
            </a:r>
            <a:br>
              <a:rPr lang="en-US"/>
            </a:br>
            <a:endParaRPr/>
          </a:p>
        </p:txBody>
      </p:sp>
      <p:sp>
        <p:nvSpPr>
          <p:cNvPr id="946" name="Google Shape;946;p37"/>
          <p:cNvSpPr txBox="1"/>
          <p:nvPr>
            <p:ph idx="1" type="body"/>
          </p:nvPr>
        </p:nvSpPr>
        <p:spPr>
          <a:xfrm>
            <a:off x="377850" y="917124"/>
            <a:ext cx="8373600" cy="5940900"/>
          </a:xfrm>
          <a:prstGeom prst="rect">
            <a:avLst/>
          </a:prstGeom>
          <a:noFill/>
          <a:ln>
            <a:noFill/>
          </a:ln>
        </p:spPr>
        <p:txBody>
          <a:bodyPr anchorCtr="0" anchor="t" bIns="45700" lIns="91425" spcFirstLastPara="1" rIns="91425" wrap="square" tIns="45700">
            <a:noAutofit/>
          </a:bodyPr>
          <a:lstStyle/>
          <a:p>
            <a:pPr indent="0" lvl="0" marL="101600" rtl="0" algn="l">
              <a:lnSpc>
                <a:spcPct val="115000"/>
              </a:lnSpc>
              <a:spcBef>
                <a:spcPts val="560"/>
              </a:spcBef>
              <a:spcAft>
                <a:spcPts val="0"/>
              </a:spcAft>
              <a:buSzPts val="2000"/>
              <a:buNone/>
            </a:pPr>
            <a:r>
              <a:rPr b="1" lang="en-US" sz="2000">
                <a:solidFill>
                  <a:srgbClr val="0B5394"/>
                </a:solidFill>
              </a:rPr>
              <a:t>Roles: </a:t>
            </a:r>
            <a:endParaRPr b="1">
              <a:solidFill>
                <a:srgbClr val="0B5394"/>
              </a:solidFill>
            </a:endParaRPr>
          </a:p>
          <a:p>
            <a:pPr indent="-342900" lvl="0" marL="444500" rtl="0" algn="l">
              <a:lnSpc>
                <a:spcPct val="115000"/>
              </a:lnSpc>
              <a:spcBef>
                <a:spcPts val="560"/>
              </a:spcBef>
              <a:spcAft>
                <a:spcPts val="0"/>
              </a:spcAft>
              <a:buSzPts val="2000"/>
              <a:buChar char="•"/>
            </a:pPr>
            <a:r>
              <a:rPr lang="en-US" sz="2000"/>
              <a:t>The Science Wizard: Scientific Director at OMPD (DS and CSE Masters’).</a:t>
            </a:r>
            <a:endParaRPr/>
          </a:p>
          <a:p>
            <a:pPr indent="-342900" lvl="0" marL="444500" rtl="0" algn="l">
              <a:lnSpc>
                <a:spcPct val="115000"/>
              </a:lnSpc>
              <a:spcBef>
                <a:spcPts val="560"/>
              </a:spcBef>
              <a:spcAft>
                <a:spcPts val="0"/>
              </a:spcAft>
              <a:buSzPts val="2000"/>
              <a:buChar char="•"/>
            </a:pPr>
            <a:r>
              <a:rPr lang="en-US" sz="2000"/>
              <a:t>Course Maestro: Instructs CS1090a, CS1090b, and AC215 like a boss.</a:t>
            </a:r>
            <a:endParaRPr/>
          </a:p>
          <a:p>
            <a:pPr indent="-342900" lvl="0" marL="444500" rtl="0" algn="l">
              <a:lnSpc>
                <a:spcPct val="115000"/>
              </a:lnSpc>
              <a:spcBef>
                <a:spcPts val="560"/>
              </a:spcBef>
              <a:spcAft>
                <a:spcPts val="0"/>
              </a:spcAft>
              <a:buSzPts val="2000"/>
              <a:buChar char="•"/>
            </a:pPr>
            <a:r>
              <a:rPr lang="en-US" sz="2000"/>
              <a:t>Astro-Guru: Stoked about the next-gen telescopes that are about to revolutionize our view of the universe!</a:t>
            </a:r>
            <a:endParaRPr/>
          </a:p>
          <a:p>
            <a:pPr indent="-228600" lvl="0" marL="457200" rtl="0" algn="l">
              <a:lnSpc>
                <a:spcPct val="115000"/>
              </a:lnSpc>
              <a:spcBef>
                <a:spcPts val="560"/>
              </a:spcBef>
              <a:spcAft>
                <a:spcPts val="0"/>
              </a:spcAft>
              <a:buSzPts val="2000"/>
              <a:buNone/>
            </a:pPr>
            <a:r>
              <a:t/>
            </a:r>
            <a:endParaRPr sz="2000"/>
          </a:p>
          <a:p>
            <a:pPr indent="0" lvl="0" marL="101600" rtl="0" algn="l">
              <a:lnSpc>
                <a:spcPct val="115000"/>
              </a:lnSpc>
              <a:spcBef>
                <a:spcPts val="560"/>
              </a:spcBef>
              <a:spcAft>
                <a:spcPts val="0"/>
              </a:spcAft>
              <a:buSzPts val="2000"/>
              <a:buNone/>
            </a:pPr>
            <a:r>
              <a:rPr b="1" lang="en-US" sz="2000">
                <a:solidFill>
                  <a:srgbClr val="0B5394"/>
                </a:solidFill>
              </a:rPr>
              <a:t>Research Lab:</a:t>
            </a:r>
            <a:r>
              <a:rPr b="1" lang="en-US" sz="2000"/>
              <a:t> </a:t>
            </a:r>
            <a:endParaRPr b="1"/>
          </a:p>
          <a:p>
            <a:pPr indent="-355600" lvl="0" marL="457200" rtl="0" algn="l">
              <a:lnSpc>
                <a:spcPct val="115000"/>
              </a:lnSpc>
              <a:spcBef>
                <a:spcPts val="560"/>
              </a:spcBef>
              <a:spcAft>
                <a:spcPts val="0"/>
              </a:spcAft>
              <a:buSzPts val="2000"/>
              <a:buChar char="•"/>
            </a:pPr>
            <a:r>
              <a:rPr lang="en-US" sz="2000"/>
              <a:t>StellarDNN Maverick: Tackles cosmic mysteries where astronomy, ML, and stats collide!</a:t>
            </a:r>
            <a:endParaRPr/>
          </a:p>
          <a:p>
            <a:pPr indent="-355600" lvl="0" marL="457200" rtl="0" algn="l">
              <a:lnSpc>
                <a:spcPct val="115000"/>
              </a:lnSpc>
              <a:spcBef>
                <a:spcPts val="560"/>
              </a:spcBef>
              <a:spcAft>
                <a:spcPts val="0"/>
              </a:spcAft>
              <a:buSzPts val="2000"/>
              <a:buChar char="•"/>
            </a:pPr>
            <a:r>
              <a:rPr lang="en-US" sz="2000"/>
              <a:t>His Interests? Cracking open differential equations with deep neural networks, being a detective in deep neural network inference, and teaching NLP techniques to chat with stars (well, in astronomical time series analysis, but let's keep it jazzy!).</a:t>
            </a:r>
            <a:endParaRPr/>
          </a:p>
          <a:p>
            <a:pPr indent="0" lvl="0" marL="101600" rtl="0" algn="l">
              <a:lnSpc>
                <a:spcPct val="115000"/>
              </a:lnSpc>
              <a:spcBef>
                <a:spcPts val="560"/>
              </a:spcBef>
              <a:spcAft>
                <a:spcPts val="0"/>
              </a:spcAft>
              <a:buSzPts val="2000"/>
              <a:buNone/>
            </a:pPr>
            <a:r>
              <a:t/>
            </a:r>
            <a:endParaRPr sz="2000"/>
          </a:p>
        </p:txBody>
      </p:sp>
      <p:sp>
        <p:nvSpPr>
          <p:cNvPr id="947" name="Google Shape;947;p3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948" name="Google Shape;948;p37"/>
          <p:cNvPicPr preferRelativeResize="0"/>
          <p:nvPr/>
        </p:nvPicPr>
        <p:blipFill rotWithShape="1">
          <a:blip r:embed="rId3">
            <a:alphaModFix/>
          </a:blip>
          <a:srcRect b="0" l="0" r="0" t="0"/>
          <a:stretch/>
        </p:blipFill>
        <p:spPr>
          <a:xfrm>
            <a:off x="8859725" y="1778600"/>
            <a:ext cx="2805900" cy="373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3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Who? The Astro-Statistician Who Rocks The Kitchen!</a:t>
            </a:r>
            <a:br>
              <a:rPr lang="en-US"/>
            </a:br>
            <a:endParaRPr/>
          </a:p>
        </p:txBody>
      </p:sp>
      <p:sp>
        <p:nvSpPr>
          <p:cNvPr id="955" name="Google Shape;955;p38"/>
          <p:cNvSpPr txBox="1"/>
          <p:nvPr>
            <p:ph idx="1" type="body"/>
          </p:nvPr>
        </p:nvSpPr>
        <p:spPr>
          <a:xfrm>
            <a:off x="302399" y="1877550"/>
            <a:ext cx="8373600" cy="5294100"/>
          </a:xfrm>
          <a:prstGeom prst="rect">
            <a:avLst/>
          </a:prstGeom>
          <a:noFill/>
          <a:ln>
            <a:noFill/>
          </a:ln>
        </p:spPr>
        <p:txBody>
          <a:bodyPr anchorCtr="0" anchor="t" bIns="45700" lIns="91425" spcFirstLastPara="1" rIns="91425" wrap="square" tIns="45700">
            <a:noAutofit/>
          </a:bodyPr>
          <a:lstStyle/>
          <a:p>
            <a:pPr indent="0" lvl="0" marL="101600" rtl="0" algn="l">
              <a:lnSpc>
                <a:spcPct val="115000"/>
              </a:lnSpc>
              <a:spcBef>
                <a:spcPts val="560"/>
              </a:spcBef>
              <a:spcAft>
                <a:spcPts val="0"/>
              </a:spcAft>
              <a:buSzPts val="2000"/>
              <a:buNone/>
            </a:pPr>
            <a:r>
              <a:rPr b="1" lang="en-US" sz="2000">
                <a:solidFill>
                  <a:srgbClr val="0B5394"/>
                </a:solidFill>
              </a:rPr>
              <a:t>Fun Facts:</a:t>
            </a:r>
            <a:endParaRPr b="1">
              <a:solidFill>
                <a:srgbClr val="0B5394"/>
              </a:solidFill>
            </a:endParaRPr>
          </a:p>
          <a:p>
            <a:pPr indent="-355600" lvl="0" marL="457200" rtl="0" algn="l">
              <a:lnSpc>
                <a:spcPct val="115000"/>
              </a:lnSpc>
              <a:spcBef>
                <a:spcPts val="560"/>
              </a:spcBef>
              <a:spcAft>
                <a:spcPts val="0"/>
              </a:spcAft>
              <a:buSzPts val="2000"/>
              <a:buChar char="•"/>
            </a:pPr>
            <a:r>
              <a:rPr lang="en-US" sz="2000"/>
              <a:t>Musical Soul: Classical tunes and opera are his jam. The Boston Symphony Orchestra is his second home!</a:t>
            </a:r>
            <a:endParaRPr/>
          </a:p>
          <a:p>
            <a:pPr indent="-355600" lvl="0" marL="457200" rtl="0" algn="l">
              <a:lnSpc>
                <a:spcPct val="115000"/>
              </a:lnSpc>
              <a:spcBef>
                <a:spcPts val="560"/>
              </a:spcBef>
              <a:spcAft>
                <a:spcPts val="0"/>
              </a:spcAft>
              <a:buSzPts val="2000"/>
              <a:buChar char="•"/>
            </a:pPr>
            <a:r>
              <a:rPr lang="en-US" sz="2000"/>
              <a:t>Culinary Artist: Holds a cooking badge of honor from Le Cordon Bleu and enjoys both whipping up a storm and devouring the results.</a:t>
            </a:r>
            <a:endParaRPr/>
          </a:p>
          <a:p>
            <a:pPr indent="-355600" lvl="0" marL="457200" rtl="0" algn="l">
              <a:lnSpc>
                <a:spcPct val="115000"/>
              </a:lnSpc>
              <a:spcBef>
                <a:spcPts val="560"/>
              </a:spcBef>
              <a:spcAft>
                <a:spcPts val="0"/>
              </a:spcAft>
              <a:buSzPts val="2000"/>
              <a:buChar char="•"/>
            </a:pPr>
            <a:r>
              <a:rPr lang="en-US" sz="2000"/>
              <a:t>Adventure Junkie: From biking up mountains to skiing down them, from kayaking to hooking fish mid-air—this professor is always on the go!</a:t>
            </a:r>
            <a:endParaRPr/>
          </a:p>
        </p:txBody>
      </p:sp>
      <p:sp>
        <p:nvSpPr>
          <p:cNvPr id="956" name="Google Shape;956;p3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957" name="Google Shape;957;p38"/>
          <p:cNvPicPr preferRelativeResize="0"/>
          <p:nvPr/>
        </p:nvPicPr>
        <p:blipFill rotWithShape="1">
          <a:blip r:embed="rId3">
            <a:alphaModFix/>
          </a:blip>
          <a:srcRect b="0" l="0" r="0" t="0"/>
          <a:stretch/>
        </p:blipFill>
        <p:spPr>
          <a:xfrm>
            <a:off x="8859725" y="1778600"/>
            <a:ext cx="2805900" cy="3733275"/>
          </a:xfrm>
          <a:prstGeom prst="rect">
            <a:avLst/>
          </a:prstGeom>
          <a:noFill/>
          <a:ln>
            <a:noFill/>
          </a:ln>
        </p:spPr>
      </p:pic>
      <p:pic>
        <p:nvPicPr>
          <p:cNvPr id="958" name="Google Shape;958;p38"/>
          <p:cNvPicPr preferRelativeResize="0"/>
          <p:nvPr/>
        </p:nvPicPr>
        <p:blipFill rotWithShape="1">
          <a:blip r:embed="rId4">
            <a:alphaModFix/>
          </a:blip>
          <a:srcRect b="0" l="0" r="0" t="0"/>
          <a:stretch/>
        </p:blipFill>
        <p:spPr>
          <a:xfrm>
            <a:off x="8895401" y="1877550"/>
            <a:ext cx="2953951" cy="3938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39"/>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Who?</a:t>
            </a:r>
            <a:endParaRPr/>
          </a:p>
        </p:txBody>
      </p:sp>
      <p:sp>
        <p:nvSpPr>
          <p:cNvPr id="965" name="Google Shape;965;p3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966" name="Google Shape;966;p39"/>
          <p:cNvGrpSpPr/>
          <p:nvPr/>
        </p:nvGrpSpPr>
        <p:grpSpPr>
          <a:xfrm>
            <a:off x="579800" y="1019725"/>
            <a:ext cx="2844900" cy="5558674"/>
            <a:chOff x="579800" y="1019725"/>
            <a:chExt cx="2844900" cy="5558674"/>
          </a:xfrm>
        </p:grpSpPr>
        <p:pic>
          <p:nvPicPr>
            <p:cNvPr id="967" name="Google Shape;967;p39"/>
            <p:cNvPicPr preferRelativeResize="0"/>
            <p:nvPr/>
          </p:nvPicPr>
          <p:blipFill>
            <a:blip r:embed="rId3">
              <a:alphaModFix/>
            </a:blip>
            <a:stretch>
              <a:fillRect/>
            </a:stretch>
          </p:blipFill>
          <p:spPr>
            <a:xfrm>
              <a:off x="674875" y="1019725"/>
              <a:ext cx="2502696" cy="2944026"/>
            </a:xfrm>
            <a:prstGeom prst="rect">
              <a:avLst/>
            </a:prstGeom>
            <a:noFill/>
            <a:ln>
              <a:noFill/>
            </a:ln>
          </p:spPr>
        </p:pic>
        <p:sp>
          <p:nvSpPr>
            <p:cNvPr id="968" name="Google Shape;968;p39"/>
            <p:cNvSpPr txBox="1"/>
            <p:nvPr/>
          </p:nvSpPr>
          <p:spPr>
            <a:xfrm>
              <a:off x="579800" y="4161899"/>
              <a:ext cx="2844900" cy="241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Shivas</a:t>
              </a:r>
              <a:r>
                <a:rPr b="0" i="0" lang="en-US" sz="2500" u="none" cap="none" strike="noStrike">
                  <a:solidFill>
                    <a:srgbClr val="000000"/>
                  </a:solidFill>
                  <a:latin typeface="Arial"/>
                  <a:ea typeface="Arial"/>
                  <a:cs typeface="Arial"/>
                  <a:sym typeface="Arial"/>
                </a:rPr>
                <a:t> Jayaram</a:t>
              </a:r>
              <a:endParaRPr b="0" i="0" sz="2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Deep Learning Researcher, Educator and Practitioner</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500">
                  <a:solidFill>
                    <a:schemeClr val="dk1"/>
                  </a:solidFill>
                </a:rPr>
                <a:t>Currently working on a medical-pharma startup</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Fun Fact: </a:t>
              </a:r>
              <a:r>
                <a:rPr lang="en-US" sz="1500"/>
                <a:t>Just started a new hobby - Beekeeping</a:t>
              </a:r>
              <a:r>
                <a:rPr b="0" i="0" lang="en-U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grpSp>
      <p:grpSp>
        <p:nvGrpSpPr>
          <p:cNvPr id="969" name="Google Shape;969;p39"/>
          <p:cNvGrpSpPr/>
          <p:nvPr/>
        </p:nvGrpSpPr>
        <p:grpSpPr>
          <a:xfrm>
            <a:off x="3526712" y="1017975"/>
            <a:ext cx="2844900" cy="5332618"/>
            <a:chOff x="3526712" y="1017975"/>
            <a:chExt cx="2844900" cy="5332618"/>
          </a:xfrm>
        </p:grpSpPr>
        <p:pic>
          <p:nvPicPr>
            <p:cNvPr id="970" name="Google Shape;970;p39"/>
            <p:cNvPicPr preferRelativeResize="0"/>
            <p:nvPr/>
          </p:nvPicPr>
          <p:blipFill rotWithShape="1">
            <a:blip r:embed="rId4">
              <a:alphaModFix/>
            </a:blip>
            <a:srcRect b="0" l="0" r="0" t="0"/>
            <a:stretch/>
          </p:blipFill>
          <p:spPr>
            <a:xfrm>
              <a:off x="3679100" y="1017975"/>
              <a:ext cx="2298824" cy="2944026"/>
            </a:xfrm>
            <a:prstGeom prst="rect">
              <a:avLst/>
            </a:prstGeom>
            <a:noFill/>
            <a:ln>
              <a:noFill/>
            </a:ln>
          </p:spPr>
        </p:pic>
        <p:sp>
          <p:nvSpPr>
            <p:cNvPr id="971" name="Google Shape;971;p39"/>
            <p:cNvSpPr txBox="1"/>
            <p:nvPr/>
          </p:nvSpPr>
          <p:spPr>
            <a:xfrm>
              <a:off x="3526712" y="4164793"/>
              <a:ext cx="28449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Rashmi Banthia</a:t>
              </a:r>
              <a:endParaRPr b="0" i="0" sz="2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a:ea typeface="Arial"/>
                  <a:cs typeface="Arial"/>
                  <a:sym typeface="Arial"/>
                </a:rPr>
                <a:t>TF for many Data Science classes here at Harvard including CS109A/B.</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a:ea typeface="Arial"/>
                  <a:cs typeface="Arial"/>
                  <a:sym typeface="Arial"/>
                </a:rPr>
                <a:t>Fun Fact: Enjoys kaggle competitions</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Arial"/>
                <a:ea typeface="Arial"/>
                <a:cs typeface="Arial"/>
                <a:sym typeface="Arial"/>
              </a:endParaRPr>
            </a:p>
          </p:txBody>
        </p:sp>
      </p:grpSp>
      <p:grpSp>
        <p:nvGrpSpPr>
          <p:cNvPr id="972" name="Google Shape;972;p39"/>
          <p:cNvGrpSpPr/>
          <p:nvPr/>
        </p:nvGrpSpPr>
        <p:grpSpPr>
          <a:xfrm>
            <a:off x="9070575" y="1030875"/>
            <a:ext cx="3273900" cy="5778525"/>
            <a:chOff x="9070575" y="1030875"/>
            <a:chExt cx="3273900" cy="5778525"/>
          </a:xfrm>
        </p:grpSpPr>
        <p:sp>
          <p:nvSpPr>
            <p:cNvPr id="973" name="Google Shape;973;p39"/>
            <p:cNvSpPr txBox="1"/>
            <p:nvPr/>
          </p:nvSpPr>
          <p:spPr>
            <a:xfrm>
              <a:off x="9070575" y="4161900"/>
              <a:ext cx="32739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US" sz="2500"/>
                <a:t>Ignacio Becker</a:t>
              </a:r>
              <a:endParaRPr sz="2500"/>
            </a:p>
            <a:p>
              <a:pPr indent="0" lvl="0" marL="0" marR="0" rtl="0" algn="l">
                <a:lnSpc>
                  <a:spcPct val="100000"/>
                </a:lnSpc>
                <a:spcBef>
                  <a:spcPts val="0"/>
                </a:spcBef>
                <a:spcAft>
                  <a:spcPts val="0"/>
                </a:spcAft>
                <a:buClr>
                  <a:schemeClr val="dk1"/>
                </a:buClr>
                <a:buSzPts val="1100"/>
                <a:buFont typeface="Arial"/>
                <a:buNone/>
              </a:pPr>
              <a:r>
                <a:rPr lang="en-US" sz="1500">
                  <a:solidFill>
                    <a:schemeClr val="dk1"/>
                  </a:solidFill>
                </a:rPr>
                <a:t>He has a Ph.D. in Computer Science and trained as an astronomer. </a:t>
              </a:r>
              <a:endParaRPr sz="15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US" sz="1500">
                  <a:solidFill>
                    <a:schemeClr val="dk1"/>
                  </a:solidFill>
                </a:rPr>
                <a:t>His main area of research is AI applied to astrophysical problems.</a:t>
              </a:r>
              <a:endParaRPr sz="15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US" sz="1500">
                  <a:solidFill>
                    <a:schemeClr val="dk1"/>
                  </a:solidFill>
                </a:rPr>
                <a:t>Nowadays, he focuses on developing models to leverage the massive real-time data stream.</a:t>
              </a:r>
              <a:endParaRPr b="0" i="0" sz="1500" u="none" cap="none" strike="noStrike">
                <a:solidFill>
                  <a:schemeClr val="dk1"/>
                </a:solidFill>
                <a:latin typeface="Arial"/>
                <a:ea typeface="Arial"/>
                <a:cs typeface="Arial"/>
                <a:sym typeface="Arial"/>
              </a:endParaRPr>
            </a:p>
          </p:txBody>
        </p:sp>
        <p:pic>
          <p:nvPicPr>
            <p:cNvPr id="974" name="Google Shape;974;p39"/>
            <p:cNvPicPr preferRelativeResize="0"/>
            <p:nvPr/>
          </p:nvPicPr>
          <p:blipFill rotWithShape="1">
            <a:blip r:embed="rId5">
              <a:alphaModFix/>
            </a:blip>
            <a:srcRect b="10690" l="0" r="0" t="0"/>
            <a:stretch/>
          </p:blipFill>
          <p:spPr>
            <a:xfrm>
              <a:off x="9175300" y="1030875"/>
              <a:ext cx="2635450" cy="2909550"/>
            </a:xfrm>
            <a:prstGeom prst="rect">
              <a:avLst/>
            </a:prstGeom>
            <a:noFill/>
            <a:ln>
              <a:noFill/>
            </a:ln>
          </p:spPr>
        </p:pic>
      </p:grpSp>
      <p:grpSp>
        <p:nvGrpSpPr>
          <p:cNvPr id="975" name="Google Shape;975;p39"/>
          <p:cNvGrpSpPr/>
          <p:nvPr/>
        </p:nvGrpSpPr>
        <p:grpSpPr>
          <a:xfrm>
            <a:off x="6327374" y="1017975"/>
            <a:ext cx="2844900" cy="5332618"/>
            <a:chOff x="6327375" y="1017975"/>
            <a:chExt cx="2844900" cy="5332618"/>
          </a:xfrm>
        </p:grpSpPr>
        <p:sp>
          <p:nvSpPr>
            <p:cNvPr id="976" name="Google Shape;976;p39"/>
            <p:cNvSpPr txBox="1"/>
            <p:nvPr/>
          </p:nvSpPr>
          <p:spPr>
            <a:xfrm>
              <a:off x="6327374" y="4164793"/>
              <a:ext cx="28449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US" sz="2500"/>
                <a:t>Chris Gumb </a:t>
              </a:r>
              <a:endParaRPr sz="2500"/>
            </a:p>
            <a:p>
              <a:pPr indent="0" lvl="0" marL="0" marR="0" rtl="0" algn="l">
                <a:lnSpc>
                  <a:spcPct val="100000"/>
                </a:lnSpc>
                <a:spcBef>
                  <a:spcPts val="0"/>
                </a:spcBef>
                <a:spcAft>
                  <a:spcPts val="0"/>
                </a:spcAft>
                <a:buClr>
                  <a:schemeClr val="dk1"/>
                </a:buClr>
                <a:buSzPts val="1100"/>
                <a:buFont typeface="Arial"/>
                <a:buNone/>
              </a:pPr>
              <a:r>
                <a:rPr lang="en-US" sz="1500"/>
                <a:t>SEAS preceptor, assisting with courses for the DS and </a:t>
              </a:r>
              <a:r>
                <a:rPr lang="en-US" sz="1500"/>
                <a:t>CSE</a:t>
              </a:r>
              <a:r>
                <a:rPr lang="en-US" sz="1500"/>
                <a:t> Master’s programs.</a:t>
              </a:r>
              <a:endParaRPr sz="1500"/>
            </a:p>
            <a:p>
              <a:pPr indent="0" lvl="0" marL="0" marR="0" rtl="0" algn="l">
                <a:lnSpc>
                  <a:spcPct val="100000"/>
                </a:lnSpc>
                <a:spcBef>
                  <a:spcPts val="0"/>
                </a:spcBef>
                <a:spcAft>
                  <a:spcPts val="0"/>
                </a:spcAft>
                <a:buClr>
                  <a:schemeClr val="dk1"/>
                </a:buClr>
                <a:buSzPts val="1100"/>
                <a:buFont typeface="Arial"/>
                <a:buNone/>
              </a:pPr>
              <a:r>
                <a:t/>
              </a:r>
              <a:endParaRPr sz="1500"/>
            </a:p>
            <a:p>
              <a:pPr indent="0" lvl="0" marL="0" marR="0" rtl="0" algn="l">
                <a:lnSpc>
                  <a:spcPct val="100000"/>
                </a:lnSpc>
                <a:spcBef>
                  <a:spcPts val="0"/>
                </a:spcBef>
                <a:spcAft>
                  <a:spcPts val="0"/>
                </a:spcAft>
                <a:buClr>
                  <a:schemeClr val="dk1"/>
                </a:buClr>
                <a:buSzPts val="1100"/>
                <a:buFont typeface="Arial"/>
                <a:buNone/>
              </a:pPr>
              <a:r>
                <a:rPr lang="en-US" sz="1500"/>
                <a:t>Fun Fact: Used to work at a (now defunct) comedy club in Boston.</a:t>
              </a:r>
              <a:endParaRPr sz="1500"/>
            </a:p>
          </p:txBody>
        </p:sp>
        <p:pic>
          <p:nvPicPr>
            <p:cNvPr id="977" name="Google Shape;977;p39"/>
            <p:cNvPicPr preferRelativeResize="0"/>
            <p:nvPr/>
          </p:nvPicPr>
          <p:blipFill>
            <a:blip r:embed="rId6">
              <a:alphaModFix/>
            </a:blip>
            <a:stretch>
              <a:fillRect/>
            </a:stretch>
          </p:blipFill>
          <p:spPr>
            <a:xfrm>
              <a:off x="6479450" y="1017975"/>
              <a:ext cx="2298825" cy="29440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6"/>
                                        </p:tgtEl>
                                        <p:attrNameLst>
                                          <p:attrName>style.visibility</p:attrName>
                                        </p:attrNameLst>
                                      </p:cBhvr>
                                      <p:to>
                                        <p:strVal val="visible"/>
                                      </p:to>
                                    </p:set>
                                    <p:anim calcmode="lin" valueType="num">
                                      <p:cBhvr additive="base">
                                        <p:cTn dur="1000"/>
                                        <p:tgtEl>
                                          <p:spTgt spid="9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9"/>
                                        </p:tgtEl>
                                        <p:attrNameLst>
                                          <p:attrName>style.visibility</p:attrName>
                                        </p:attrNameLst>
                                      </p:cBhvr>
                                      <p:to>
                                        <p:strVal val="visible"/>
                                      </p:to>
                                    </p:set>
                                    <p:anim calcmode="lin" valueType="num">
                                      <p:cBhvr additive="base">
                                        <p:cTn dur="1000"/>
                                        <p:tgtEl>
                                          <p:spTgt spid="9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1000"/>
                                        <p:tgtEl>
                                          <p:spTgt spid="9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2"/>
                                        </p:tgtEl>
                                        <p:attrNameLst>
                                          <p:attrName>style.visibility</p:attrName>
                                        </p:attrNameLst>
                                      </p:cBhvr>
                                      <p:to>
                                        <p:strVal val="visible"/>
                                      </p:to>
                                    </p:set>
                                    <p:anim calcmode="lin" valueType="num">
                                      <p:cBhvr additive="base">
                                        <p:cTn dur="1000"/>
                                        <p:tgtEl>
                                          <p:spTgt spid="9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84" name="Google Shape;84;p13"/>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b="1" lang="en-US"/>
              <a:t>Why should you take this class? And why not? </a:t>
            </a:r>
            <a:endParaRPr b="1"/>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Course structure and activities: What can you expect?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85" name="Google Shape;85;p1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86" name="Google Shape;86;p13"/>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87" name="Google Shape;87;p13"/>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40"/>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Who?</a:t>
            </a:r>
            <a:endParaRPr/>
          </a:p>
        </p:txBody>
      </p:sp>
      <p:sp>
        <p:nvSpPr>
          <p:cNvPr id="984" name="Google Shape;984;p4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985" name="Google Shape;985;p40"/>
          <p:cNvGrpSpPr/>
          <p:nvPr/>
        </p:nvGrpSpPr>
        <p:grpSpPr>
          <a:xfrm>
            <a:off x="579800" y="994950"/>
            <a:ext cx="2844900" cy="4890749"/>
            <a:chOff x="579800" y="994950"/>
            <a:chExt cx="2844900" cy="4890749"/>
          </a:xfrm>
        </p:grpSpPr>
        <p:sp>
          <p:nvSpPr>
            <p:cNvPr id="986" name="Google Shape;986;p40"/>
            <p:cNvSpPr txBox="1"/>
            <p:nvPr/>
          </p:nvSpPr>
          <p:spPr>
            <a:xfrm>
              <a:off x="579800" y="4161899"/>
              <a:ext cx="28449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lang="en-US" sz="2500"/>
                <a:t>Luis Ribeiro</a:t>
              </a:r>
              <a:endParaRPr sz="1150">
                <a:solidFill>
                  <a:srgbClr val="D1D2D3"/>
                </a:solidFill>
                <a:highlight>
                  <a:srgbClr val="222529"/>
                </a:highlight>
              </a:endParaRPr>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Machine Learning Engineer</a:t>
              </a:r>
              <a:endParaRPr sz="1500"/>
            </a:p>
            <a:p>
              <a:pPr indent="0" lvl="0" marL="0" marR="0" rtl="0" algn="l">
                <a:lnSpc>
                  <a:spcPct val="100000"/>
                </a:lnSpc>
                <a:spcBef>
                  <a:spcPts val="0"/>
                </a:spcBef>
                <a:spcAft>
                  <a:spcPts val="0"/>
                </a:spcAft>
                <a:buClr>
                  <a:srgbClr val="000000"/>
                </a:buClr>
                <a:buSzPts val="1500"/>
                <a:buFont typeface="Arial"/>
                <a:buNone/>
              </a:pPr>
              <a:r>
                <a:rPr lang="en-US" sz="1500"/>
                <a:t>Fun Fact: I'm considering creating a YouTube channel about AI/DS</a:t>
              </a:r>
              <a:endParaRPr sz="2500"/>
            </a:p>
          </p:txBody>
        </p:sp>
        <p:pic>
          <p:nvPicPr>
            <p:cNvPr id="987" name="Google Shape;987;p40"/>
            <p:cNvPicPr preferRelativeResize="0"/>
            <p:nvPr/>
          </p:nvPicPr>
          <p:blipFill>
            <a:blip r:embed="rId3">
              <a:alphaModFix/>
            </a:blip>
            <a:stretch>
              <a:fillRect/>
            </a:stretch>
          </p:blipFill>
          <p:spPr>
            <a:xfrm>
              <a:off x="674875" y="994950"/>
              <a:ext cx="2419100" cy="2944026"/>
            </a:xfrm>
            <a:prstGeom prst="rect">
              <a:avLst/>
            </a:prstGeom>
            <a:noFill/>
            <a:ln>
              <a:noFill/>
            </a:ln>
          </p:spPr>
        </p:pic>
      </p:grpSp>
      <p:grpSp>
        <p:nvGrpSpPr>
          <p:cNvPr id="988" name="Google Shape;988;p40"/>
          <p:cNvGrpSpPr/>
          <p:nvPr/>
        </p:nvGrpSpPr>
        <p:grpSpPr>
          <a:xfrm>
            <a:off x="3526712" y="994950"/>
            <a:ext cx="2844900" cy="4893643"/>
            <a:chOff x="3526712" y="994950"/>
            <a:chExt cx="2844900" cy="4893643"/>
          </a:xfrm>
        </p:grpSpPr>
        <p:sp>
          <p:nvSpPr>
            <p:cNvPr id="989" name="Google Shape;989;p40"/>
            <p:cNvSpPr txBox="1"/>
            <p:nvPr/>
          </p:nvSpPr>
          <p:spPr>
            <a:xfrm>
              <a:off x="3526712" y="4164793"/>
              <a:ext cx="28449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lang="en-US" sz="2500"/>
                <a:t>Li Yao</a:t>
              </a:r>
              <a:endParaRPr sz="1500"/>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TF for many Data Science classes including CS109</a:t>
              </a:r>
              <a:endParaRPr sz="1500"/>
            </a:p>
            <a:p>
              <a:pPr indent="0" lvl="0" marL="0" marR="0" rtl="0" algn="l">
                <a:lnSpc>
                  <a:spcPct val="100000"/>
                </a:lnSpc>
                <a:spcBef>
                  <a:spcPts val="0"/>
                </a:spcBef>
                <a:spcAft>
                  <a:spcPts val="0"/>
                </a:spcAft>
                <a:buClr>
                  <a:srgbClr val="000000"/>
                </a:buClr>
                <a:buSzPts val="1500"/>
                <a:buFont typeface="Arial"/>
                <a:buNone/>
              </a:pPr>
              <a:r>
                <a:rPr lang="en-US" sz="1500"/>
                <a:t>Fun Fact: Has a collection of rare stones</a:t>
              </a:r>
              <a:endParaRPr sz="1500"/>
            </a:p>
          </p:txBody>
        </p:sp>
        <p:pic>
          <p:nvPicPr>
            <p:cNvPr id="990" name="Google Shape;990;p40"/>
            <p:cNvPicPr preferRelativeResize="0"/>
            <p:nvPr/>
          </p:nvPicPr>
          <p:blipFill>
            <a:blip r:embed="rId4">
              <a:alphaModFix/>
            </a:blip>
            <a:stretch>
              <a:fillRect/>
            </a:stretch>
          </p:blipFill>
          <p:spPr>
            <a:xfrm>
              <a:off x="3621250" y="994950"/>
              <a:ext cx="2419100" cy="2944026"/>
            </a:xfrm>
            <a:prstGeom prst="rect">
              <a:avLst/>
            </a:prstGeom>
            <a:noFill/>
            <a:ln>
              <a:noFill/>
            </a:ln>
          </p:spPr>
        </p:pic>
      </p:grpSp>
      <p:grpSp>
        <p:nvGrpSpPr>
          <p:cNvPr id="991" name="Google Shape;991;p40"/>
          <p:cNvGrpSpPr/>
          <p:nvPr/>
        </p:nvGrpSpPr>
        <p:grpSpPr>
          <a:xfrm>
            <a:off x="6371612" y="996400"/>
            <a:ext cx="2844900" cy="5354206"/>
            <a:chOff x="6371612" y="996400"/>
            <a:chExt cx="2844900" cy="5354206"/>
          </a:xfrm>
        </p:grpSpPr>
        <p:pic>
          <p:nvPicPr>
            <p:cNvPr id="992" name="Google Shape;992;p40"/>
            <p:cNvPicPr preferRelativeResize="0"/>
            <p:nvPr/>
          </p:nvPicPr>
          <p:blipFill rotWithShape="1">
            <a:blip r:embed="rId5">
              <a:alphaModFix/>
            </a:blip>
            <a:srcRect b="0" l="2217" r="2217" t="0"/>
            <a:stretch/>
          </p:blipFill>
          <p:spPr>
            <a:xfrm>
              <a:off x="6567625" y="996400"/>
              <a:ext cx="2419100" cy="2944027"/>
            </a:xfrm>
            <a:prstGeom prst="rect">
              <a:avLst/>
            </a:prstGeom>
            <a:noFill/>
            <a:ln>
              <a:noFill/>
            </a:ln>
          </p:spPr>
        </p:pic>
        <p:sp>
          <p:nvSpPr>
            <p:cNvPr id="993" name="Google Shape;993;p40"/>
            <p:cNvSpPr txBox="1"/>
            <p:nvPr/>
          </p:nvSpPr>
          <p:spPr>
            <a:xfrm>
              <a:off x="6371612" y="4164806"/>
              <a:ext cx="28449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lang="en-US" sz="2500"/>
                <a:t>Yasmine Morrison</a:t>
              </a:r>
              <a:endParaRPr sz="1500"/>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Venture capitalist investing in pre-seed/seed startups. </a:t>
              </a:r>
              <a:endParaRPr sz="1500"/>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Fun Fact: Started a podcast called Venture Analytics (launching soon)</a:t>
              </a:r>
              <a:endParaRPr sz="1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5"/>
                                        </p:tgtEl>
                                        <p:attrNameLst>
                                          <p:attrName>style.visibility</p:attrName>
                                        </p:attrNameLst>
                                      </p:cBhvr>
                                      <p:to>
                                        <p:strVal val="visible"/>
                                      </p:to>
                                    </p:set>
                                    <p:anim calcmode="lin" valueType="num">
                                      <p:cBhvr additive="base">
                                        <p:cTn dur="1000"/>
                                        <p:tgtEl>
                                          <p:spTgt spid="9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1000"/>
                                        <p:tgtEl>
                                          <p:spTgt spid="9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1000"/>
                                        <p:tgtEl>
                                          <p:spTgt spid="9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41"/>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1000" name="Google Shape;1000;p41"/>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t>Why should you take this class? And why not? </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b="1" lang="en-US"/>
              <a:t>Course structure and activities: What can you expect?</a:t>
            </a:r>
            <a:endParaRPr b="1"/>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1001" name="Google Shape;1001;p41"/>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002" name="Google Shape;1002;p41"/>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1003" name="Google Shape;1003;p41"/>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4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Arial"/>
              <a:buNone/>
            </a:pPr>
            <a:r>
              <a:rPr lang="en-US"/>
              <a:t>Course Structure and Activities</a:t>
            </a:r>
            <a:endParaRPr/>
          </a:p>
        </p:txBody>
      </p:sp>
      <p:sp>
        <p:nvSpPr>
          <p:cNvPr id="1010" name="Google Shape;1010;p42"/>
          <p:cNvSpPr txBox="1"/>
          <p:nvPr>
            <p:ph idx="1" type="body"/>
          </p:nvPr>
        </p:nvSpPr>
        <p:spPr>
          <a:xfrm>
            <a:off x="949124" y="1534975"/>
            <a:ext cx="8333700" cy="36159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560"/>
              </a:spcBef>
              <a:spcAft>
                <a:spcPts val="0"/>
              </a:spcAft>
              <a:buSzPts val="2800"/>
              <a:buChar char="•"/>
            </a:pPr>
            <a:r>
              <a:rPr lang="en-US"/>
              <a:t>Two lectures/tutorials per week </a:t>
            </a:r>
            <a:endParaRPr/>
          </a:p>
          <a:p>
            <a:pPr indent="-279400" lvl="0" marL="457200" rtl="0" algn="l">
              <a:lnSpc>
                <a:spcPct val="100000"/>
              </a:lnSpc>
              <a:spcBef>
                <a:spcPts val="560"/>
              </a:spcBef>
              <a:spcAft>
                <a:spcPts val="0"/>
              </a:spcAft>
              <a:buSzPts val="2800"/>
              <a:buNone/>
            </a:pPr>
            <a:r>
              <a:t/>
            </a:r>
            <a:endParaRPr/>
          </a:p>
          <a:p>
            <a:pPr indent="-457200" lvl="0" marL="457200" rtl="0" algn="l">
              <a:lnSpc>
                <a:spcPct val="100000"/>
              </a:lnSpc>
              <a:spcBef>
                <a:spcPts val="560"/>
              </a:spcBef>
              <a:spcAft>
                <a:spcPts val="0"/>
              </a:spcAft>
              <a:buSzPts val="2800"/>
              <a:buChar char="•"/>
            </a:pPr>
            <a:r>
              <a:rPr lang="en-US"/>
              <a:t>Projects </a:t>
            </a:r>
            <a:endParaRPr/>
          </a:p>
          <a:p>
            <a:pPr indent="0" lvl="0" marL="0" rtl="0" algn="l">
              <a:lnSpc>
                <a:spcPct val="100000"/>
              </a:lnSpc>
              <a:spcBef>
                <a:spcPts val="560"/>
              </a:spcBef>
              <a:spcAft>
                <a:spcPts val="0"/>
              </a:spcAft>
              <a:buNone/>
            </a:pPr>
            <a:r>
              <a:t/>
            </a:r>
            <a:endParaRPr/>
          </a:p>
          <a:p>
            <a:pPr indent="-406400" lvl="0" marL="457200" rtl="0" algn="l">
              <a:lnSpc>
                <a:spcPct val="100000"/>
              </a:lnSpc>
              <a:spcBef>
                <a:spcPts val="560"/>
              </a:spcBef>
              <a:spcAft>
                <a:spcPts val="0"/>
              </a:spcAft>
              <a:buSzPts val="2800"/>
              <a:buChar char="•"/>
            </a:pPr>
            <a:r>
              <a:rPr lang="en-US"/>
              <a:t>Assignments</a:t>
            </a:r>
            <a:endParaRPr/>
          </a:p>
        </p:txBody>
      </p:sp>
      <p:sp>
        <p:nvSpPr>
          <p:cNvPr id="1011" name="Google Shape;1011;p4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4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Lectures</a:t>
            </a:r>
            <a:endParaRPr/>
          </a:p>
        </p:txBody>
      </p:sp>
      <p:sp>
        <p:nvSpPr>
          <p:cNvPr id="1018" name="Google Shape;1018;p43"/>
          <p:cNvSpPr/>
          <p:nvPr/>
        </p:nvSpPr>
        <p:spPr>
          <a:xfrm>
            <a:off x="4395301" y="3002913"/>
            <a:ext cx="3401400" cy="2090700"/>
          </a:xfrm>
          <a:prstGeom prst="rect">
            <a:avLst/>
          </a:prstGeom>
          <a:solidFill>
            <a:srgbClr val="D9EAD3"/>
          </a:solidFill>
          <a:ln cap="flat" cmpd="sng" w="19050">
            <a:solidFill>
              <a:srgbClr val="99999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434343"/>
                </a:solidFill>
                <a:latin typeface="Arial"/>
                <a:ea typeface="Arial"/>
                <a:cs typeface="Arial"/>
                <a:sym typeface="Arial"/>
              </a:rPr>
              <a:t>Lecture &amp; Tutorials</a:t>
            </a:r>
            <a:endParaRPr b="1" i="0" sz="1900" u="none" cap="none" strike="noStrike">
              <a:solidFill>
                <a:srgbClr val="434343"/>
              </a:solidFill>
              <a:latin typeface="Arial"/>
              <a:ea typeface="Arial"/>
              <a:cs typeface="Arial"/>
              <a:sym typeface="Arial"/>
            </a:endParaRPr>
          </a:p>
        </p:txBody>
      </p:sp>
      <p:sp>
        <p:nvSpPr>
          <p:cNvPr id="1019" name="Google Shape;1019;p43"/>
          <p:cNvSpPr txBox="1"/>
          <p:nvPr/>
        </p:nvSpPr>
        <p:spPr>
          <a:xfrm>
            <a:off x="457200" y="1295400"/>
            <a:ext cx="108378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560"/>
              </a:spcBef>
              <a:spcAft>
                <a:spcPts val="0"/>
              </a:spcAft>
              <a:buClr>
                <a:srgbClr val="000000"/>
              </a:buClr>
              <a:buSzPts val="2800"/>
              <a:buFont typeface="Arial"/>
              <a:buNone/>
            </a:pPr>
            <a:r>
              <a:rPr i="0" lang="en-US" sz="2800" u="none" cap="none" strike="noStrike">
                <a:solidFill>
                  <a:srgbClr val="3F3F3F"/>
                </a:solidFill>
              </a:rPr>
              <a:t>Two lectures per week</a:t>
            </a:r>
            <a:r>
              <a:rPr lang="en-US" sz="2800">
                <a:solidFill>
                  <a:srgbClr val="3F3F3F"/>
                </a:solidFill>
              </a:rPr>
              <a:t>. There will be a combination of lecture style and hands on tutorials. </a:t>
            </a:r>
            <a:endParaRPr i="0" sz="1400" u="none" cap="none" strike="noStrike">
              <a:solidFill>
                <a:srgbClr val="000000"/>
              </a:solidFill>
            </a:endParaRPr>
          </a:p>
        </p:txBody>
      </p:sp>
      <p:sp>
        <p:nvSpPr>
          <p:cNvPr id="1020" name="Google Shape;1020;p4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21" name="Google Shape;1021;p43"/>
          <p:cNvPicPr preferRelativeResize="0"/>
          <p:nvPr/>
        </p:nvPicPr>
        <p:blipFill>
          <a:blip r:embed="rId3">
            <a:alphaModFix/>
          </a:blip>
          <a:stretch>
            <a:fillRect/>
          </a:stretch>
        </p:blipFill>
        <p:spPr>
          <a:xfrm>
            <a:off x="4007725" y="2865475"/>
            <a:ext cx="4090501" cy="23009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0"/>
                                        <p:tgtEl>
                                          <p:spTgt spid="10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4"/>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Lectures</a:t>
            </a:r>
            <a:endParaRPr/>
          </a:p>
        </p:txBody>
      </p:sp>
      <p:sp>
        <p:nvSpPr>
          <p:cNvPr id="1028" name="Google Shape;1028;p44"/>
          <p:cNvSpPr txBox="1"/>
          <p:nvPr/>
        </p:nvSpPr>
        <p:spPr>
          <a:xfrm>
            <a:off x="457200" y="1295400"/>
            <a:ext cx="10837800" cy="356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560"/>
              </a:spcBef>
              <a:spcAft>
                <a:spcPts val="0"/>
              </a:spcAft>
              <a:buClr>
                <a:srgbClr val="000000"/>
              </a:buClr>
              <a:buSzPts val="2800"/>
              <a:buFont typeface="Arial"/>
              <a:buNone/>
            </a:pPr>
            <a:r>
              <a:rPr lang="en-US" sz="2800">
                <a:solidFill>
                  <a:srgbClr val="3F3F3F"/>
                </a:solidFill>
              </a:rPr>
              <a:t>Where do I find the class material?</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rPr lang="en-US" sz="2800">
                <a:solidFill>
                  <a:srgbClr val="3F3F3F"/>
                </a:solidFill>
              </a:rPr>
              <a:t>The official web page for this course is:</a:t>
            </a:r>
            <a:br>
              <a:rPr lang="en-US" sz="2800">
                <a:solidFill>
                  <a:srgbClr val="3F3F3F"/>
                </a:solidFill>
              </a:rPr>
            </a:br>
            <a:r>
              <a:rPr lang="en-US" sz="2800" u="sng">
                <a:solidFill>
                  <a:schemeClr val="hlink"/>
                </a:solidFill>
                <a:hlinkClick r:id="rId3"/>
              </a:rPr>
              <a:t>https://harvard-iacs.github.io/2024-AC215</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rPr lang="en-US" sz="2800">
                <a:solidFill>
                  <a:srgbClr val="3F3F3F"/>
                </a:solidFill>
              </a:rPr>
              <a:t>All lecture PDFs and link to tutorials will be posted here: </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rPr lang="en-US" sz="2800" u="sng">
                <a:solidFill>
                  <a:schemeClr val="hlink"/>
                </a:solidFill>
                <a:hlinkClick r:id="rId4"/>
              </a:rPr>
              <a:t>https://harvard-iacs.github.io/2024-AC215/schedule/</a:t>
            </a:r>
            <a:r>
              <a:rPr lang="en-US" sz="2800">
                <a:solidFill>
                  <a:srgbClr val="3F3F3F"/>
                </a:solidFill>
              </a:rPr>
              <a:t>  </a:t>
            </a:r>
            <a:endParaRPr i="0" sz="1400" u="none" cap="none" strike="noStrike">
              <a:solidFill>
                <a:srgbClr val="000000"/>
              </a:solidFill>
            </a:endParaRPr>
          </a:p>
        </p:txBody>
      </p:sp>
      <p:sp>
        <p:nvSpPr>
          <p:cNvPr id="1029" name="Google Shape;1029;p4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30" name="Google Shape;1030;p44"/>
          <p:cNvPicPr preferRelativeResize="0"/>
          <p:nvPr/>
        </p:nvPicPr>
        <p:blipFill>
          <a:blip r:embed="rId5">
            <a:alphaModFix/>
          </a:blip>
          <a:stretch>
            <a:fillRect/>
          </a:stretch>
        </p:blipFill>
        <p:spPr>
          <a:xfrm>
            <a:off x="9311500" y="1632725"/>
            <a:ext cx="1697101" cy="1697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5"/>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Topics</a:t>
            </a:r>
            <a:endParaRPr/>
          </a:p>
        </p:txBody>
      </p:sp>
      <p:sp>
        <p:nvSpPr>
          <p:cNvPr id="1037" name="Google Shape;1037;p4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038" name="Google Shape;1038;p45"/>
          <p:cNvSpPr txBox="1"/>
          <p:nvPr/>
        </p:nvSpPr>
        <p:spPr>
          <a:xfrm>
            <a:off x="498100" y="834850"/>
            <a:ext cx="11084400" cy="6332400"/>
          </a:xfrm>
          <a:prstGeom prst="rect">
            <a:avLst/>
          </a:prstGeom>
          <a:noFill/>
          <a:ln>
            <a:noFill/>
          </a:ln>
        </p:spPr>
        <p:txBody>
          <a:bodyPr anchorCtr="0" anchor="t" bIns="91425" lIns="91425" spcFirstLastPara="1" rIns="91425" wrap="square" tIns="91425">
            <a:spAutoFit/>
          </a:bodyPr>
          <a:lstStyle/>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Containers</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Data Pipelines</a:t>
            </a:r>
            <a:r>
              <a:rPr lang="en-US" sz="2400">
                <a:solidFill>
                  <a:srgbClr val="3F3F3F"/>
                </a:solidFill>
              </a:rPr>
              <a:t> and</a:t>
            </a:r>
            <a:r>
              <a:rPr b="0" i="0" lang="en-US" sz="2400" u="none" cap="none" strike="noStrike">
                <a:solidFill>
                  <a:srgbClr val="3F3F3F"/>
                </a:solidFill>
                <a:latin typeface="Arial"/>
                <a:ea typeface="Arial"/>
                <a:cs typeface="Arial"/>
                <a:sym typeface="Arial"/>
              </a:rPr>
              <a:t> Cloud Storage</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Data Parallelization</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Data Versioning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Advanced Training Workflows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Advanced Inference Workflows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Pipeline Design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App Design, Setup, and Code</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APIs &amp; Frontend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Scaling </a:t>
            </a:r>
            <a:r>
              <a:rPr lang="en-US" sz="2400">
                <a:solidFill>
                  <a:srgbClr val="3F3F3F"/>
                </a:solidFill>
              </a:rPr>
              <a:t>with</a:t>
            </a:r>
            <a:r>
              <a:rPr b="0" i="0" lang="en-US" sz="2400" u="none" cap="none" strike="noStrike">
                <a:solidFill>
                  <a:srgbClr val="3F3F3F"/>
                </a:solidFill>
                <a:latin typeface="Arial"/>
                <a:ea typeface="Arial"/>
                <a:cs typeface="Arial"/>
                <a:sym typeface="Arial"/>
              </a:rPr>
              <a:t> Kubernetes (k8s)</a:t>
            </a:r>
            <a:endParaRPr b="0" i="0" sz="2400" u="none" cap="none" strike="noStrike">
              <a:solidFill>
                <a:srgbClr val="3F3F3F"/>
              </a:solidFill>
              <a:latin typeface="Arial"/>
              <a:ea typeface="Arial"/>
              <a:cs typeface="Arial"/>
              <a:sym typeface="Arial"/>
            </a:endParaRPr>
          </a:p>
          <a:p>
            <a:pPr indent="-333375" lvl="0" marL="692150" marR="0" rtl="0" algn="l">
              <a:lnSpc>
                <a:spcPct val="130000"/>
              </a:lnSpc>
              <a:spcBef>
                <a:spcPts val="0"/>
              </a:spcBef>
              <a:spcAft>
                <a:spcPts val="0"/>
              </a:spcAft>
              <a:buSzPts val="2400"/>
              <a:buChar char="•"/>
            </a:pPr>
            <a:r>
              <a:rPr lang="en-US" sz="2400">
                <a:solidFill>
                  <a:srgbClr val="3F3F3F"/>
                </a:solidFill>
              </a:rPr>
              <a:t>Additionally, we offer several tutorials on the latest LLM tools, including fine-tuning, agents, and Retrieval-Augmented Generation (RAGs).</a:t>
            </a:r>
            <a:endParaRPr sz="2400">
              <a:solidFill>
                <a:srgbClr val="3F3F3F"/>
              </a:solidFill>
            </a:endParaRPr>
          </a:p>
          <a:p>
            <a:pPr indent="0" lvl="0" marL="0" marR="0" rtl="0" algn="l">
              <a:lnSpc>
                <a:spcPct val="130000"/>
              </a:lnSpc>
              <a:spcBef>
                <a:spcPts val="0"/>
              </a:spcBef>
              <a:spcAft>
                <a:spcPts val="0"/>
              </a:spcAft>
              <a:buNone/>
            </a:pPr>
            <a:r>
              <a:t/>
            </a:r>
            <a:endParaRPr sz="25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4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Team Projects: Crafting Your Own AI Solutions</a:t>
            </a:r>
            <a:endParaRPr/>
          </a:p>
        </p:txBody>
      </p:sp>
      <p:sp>
        <p:nvSpPr>
          <p:cNvPr id="1045" name="Google Shape;1045;p4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046" name="Google Shape;1046;p46"/>
          <p:cNvSpPr txBox="1"/>
          <p:nvPr/>
        </p:nvSpPr>
        <p:spPr>
          <a:xfrm>
            <a:off x="879675" y="954414"/>
            <a:ext cx="10972800" cy="56952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Objective</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Hands-on project development in AI &amp; MLOps; transform your idea into a functional app.</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Guidance</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Weekly demonstrations from Pavlos' project provide practical insights and a reference point.</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Milestones</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Assess project evolution and grasp of MLOps concepts; crucial for grading</a:t>
            </a:r>
            <a:r>
              <a:rPr b="0" i="0" lang="en-US" sz="2600" u="none" cap="none" strike="noStrike">
                <a:solidFill>
                  <a:srgbClr val="000000"/>
                </a:solidFill>
                <a:latin typeface="Arial"/>
                <a:ea typeface="Arial"/>
                <a:cs typeface="Arial"/>
                <a:sym typeface="Arial"/>
              </a:rPr>
              <a:t>.</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Creativity</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Open platform for start-up ideas, research, or personal hobbies.</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Assessment</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Milestones are key to </a:t>
            </a:r>
            <a:r>
              <a:rPr b="1" i="0" lang="en-US" sz="2600" u="none" cap="none" strike="noStrike">
                <a:solidFill>
                  <a:srgbClr val="17365D"/>
                </a:solidFill>
                <a:latin typeface="Arial"/>
                <a:ea typeface="Arial"/>
                <a:cs typeface="Arial"/>
                <a:sym typeface="Arial"/>
              </a:rPr>
              <a:t>grades</a:t>
            </a:r>
            <a:r>
              <a:rPr b="0" i="0" lang="en-US" sz="2600" u="none" cap="none" strike="noStrike">
                <a:solidFill>
                  <a:srgbClr val="3F3F3F"/>
                </a:solidFill>
                <a:latin typeface="Arial"/>
                <a:ea typeface="Arial"/>
                <a:cs typeface="Arial"/>
                <a:sym typeface="Arial"/>
              </a:rPr>
              <a:t> and holistic development.</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Group</a:t>
            </a:r>
            <a:r>
              <a:rPr b="1" i="0" lang="en-US" sz="2600" u="none" cap="none" strike="noStrike">
                <a:solidFill>
                  <a:srgbClr val="000000"/>
                </a:solidFill>
                <a:latin typeface="Arial"/>
                <a:ea typeface="Arial"/>
                <a:cs typeface="Arial"/>
                <a:sym typeface="Arial"/>
              </a:rPr>
              <a:t> </a:t>
            </a:r>
            <a:r>
              <a:rPr b="1" i="0" lang="en-US" sz="2600" u="none" cap="none" strike="noStrike">
                <a:solidFill>
                  <a:srgbClr val="17365D"/>
                </a:solidFill>
                <a:latin typeface="Arial"/>
                <a:ea typeface="Arial"/>
                <a:cs typeface="Arial"/>
                <a:sym typeface="Arial"/>
              </a:rPr>
              <a:t>Formation</a:t>
            </a:r>
            <a:r>
              <a:rPr b="1"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Starts today, aiming for teams of 3-</a:t>
            </a:r>
            <a:r>
              <a:rPr lang="en-US" sz="2600">
                <a:solidFill>
                  <a:srgbClr val="3F3F3F"/>
                </a:solidFill>
              </a:rPr>
              <a:t>4</a:t>
            </a:r>
            <a:r>
              <a:rPr b="0" i="0" lang="en-US" sz="2600" u="none" cap="none" strike="noStrike">
                <a:solidFill>
                  <a:srgbClr val="3F3F3F"/>
                </a:solidFill>
                <a:latin typeface="Arial"/>
                <a:ea typeface="Arial"/>
                <a:cs typeface="Arial"/>
                <a:sym typeface="Arial"/>
              </a:rPr>
              <a:t>.</a:t>
            </a:r>
            <a:endParaRPr/>
          </a:p>
          <a:p>
            <a:pPr indent="0" lvl="0" marL="0" marR="0" rtl="0" algn="l">
              <a:lnSpc>
                <a:spcPct val="130000"/>
              </a:lnSpc>
              <a:spcBef>
                <a:spcPts val="0"/>
              </a:spcBef>
              <a:spcAft>
                <a:spcPts val="0"/>
              </a:spcAft>
              <a:buNone/>
            </a:pPr>
            <a:r>
              <a:t/>
            </a:r>
            <a:endParaRPr b="1" i="0" sz="2600" u="none" cap="none" strike="noStrike">
              <a:solidFill>
                <a:srgbClr val="17365D"/>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4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Projects Milestones</a:t>
            </a:r>
            <a:endParaRPr/>
          </a:p>
        </p:txBody>
      </p:sp>
      <p:sp>
        <p:nvSpPr>
          <p:cNvPr id="1053" name="Google Shape;1053;p4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054" name="Google Shape;1054;p47"/>
          <p:cNvGraphicFramePr/>
          <p:nvPr/>
        </p:nvGraphicFramePr>
        <p:xfrm>
          <a:off x="2202982" y="1263721"/>
          <a:ext cx="3000000" cy="3000000"/>
        </p:xfrm>
        <a:graphic>
          <a:graphicData uri="http://schemas.openxmlformats.org/drawingml/2006/table">
            <a:tbl>
              <a:tblPr bandRow="1" firstRow="1">
                <a:noFill/>
                <a:tableStyleId>{B17DC2B6-493B-4128-93E0-6D9BE6B9FBFC}</a:tableStyleId>
              </a:tblPr>
              <a:tblGrid>
                <a:gridCol w="1178250"/>
                <a:gridCol w="3570600"/>
                <a:gridCol w="1076925"/>
                <a:gridCol w="1087550"/>
              </a:tblGrid>
              <a:tr h="657275">
                <a:tc>
                  <a:txBody>
                    <a:bodyPr/>
                    <a:lstStyle/>
                    <a:p>
                      <a:pPr indent="0" lvl="0" marL="0" marR="0" rtl="0" algn="ctr">
                        <a:lnSpc>
                          <a:spcPct val="100000"/>
                        </a:lnSpc>
                        <a:spcBef>
                          <a:spcPts val="0"/>
                        </a:spcBef>
                        <a:spcAft>
                          <a:spcPts val="0"/>
                        </a:spcAft>
                        <a:buNone/>
                      </a:pPr>
                      <a:r>
                        <a:rPr lang="en-US" sz="1600" u="none" cap="none" strike="noStrike"/>
                        <a:t>Milestone</a:t>
                      </a:r>
                      <a:endParaRPr sz="1600"/>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Description</a:t>
                      </a:r>
                      <a:endParaRPr sz="1600"/>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Due Date</a:t>
                      </a:r>
                      <a:endParaRPr sz="1600"/>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Points</a:t>
                      </a:r>
                      <a:endParaRPr sz="1600"/>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MS1</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Project Proposals &amp; Team Formation</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09/1</a:t>
                      </a:r>
                      <a:r>
                        <a:rPr lang="en-US" sz="1600"/>
                        <a:t>9</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4</a:t>
                      </a:r>
                      <a:endParaRPr sz="1600"/>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MS2</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MLOps &amp; Advanced Training</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10/18</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10</a:t>
                      </a:r>
                      <a:endParaRPr sz="1600"/>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MS3</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Midterm</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10/</a:t>
                      </a:r>
                      <a:r>
                        <a:rPr lang="en-US" sz="1600"/>
                        <a:t>31</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 25</a:t>
                      </a:r>
                      <a:endParaRPr sz="1600"/>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MS4</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Deployment</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1</a:t>
                      </a:r>
                      <a:r>
                        <a:rPr lang="en-US" sz="1600"/>
                        <a:t>1/15</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14</a:t>
                      </a:r>
                      <a:endParaRPr sz="1600"/>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MS5</a:t>
                      </a:r>
                      <a:endParaRPr sz="1600"/>
                    </a:p>
                  </a:txBody>
                  <a:tcPr marT="45725" marB="45725" marR="91450" marL="91450" anchor="ctr"/>
                </a:tc>
                <a:tc>
                  <a:txBody>
                    <a:bodyPr/>
                    <a:lstStyle/>
                    <a:p>
                      <a:pPr indent="0" lvl="0" marL="0" rtl="0" algn="l">
                        <a:spcBef>
                          <a:spcPts val="0"/>
                        </a:spcBef>
                        <a:spcAft>
                          <a:spcPts val="0"/>
                        </a:spcAft>
                        <a:buClr>
                          <a:schemeClr val="dk1"/>
                        </a:buClr>
                        <a:buFont typeface="Arial"/>
                        <a:buNone/>
                      </a:pPr>
                      <a:r>
                        <a:rPr lang="en-US" sz="1600"/>
                        <a:t>Final Presentation and Deliverables</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1</a:t>
                      </a:r>
                      <a:r>
                        <a:rPr lang="en-US" sz="1600"/>
                        <a:t>2/11</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35</a:t>
                      </a:r>
                      <a:endParaRPr sz="1600"/>
                    </a:p>
                  </a:txBody>
                  <a:tcPr marT="45725" marB="45725" marR="91450" marL="91450" anchor="ctr"/>
                </a:tc>
              </a:tr>
            </a:tbl>
          </a:graphicData>
        </a:graphic>
      </p:graphicFrame>
      <p:sp>
        <p:nvSpPr>
          <p:cNvPr id="1055" name="Google Shape;1055;p47"/>
          <p:cNvSpPr txBox="1"/>
          <p:nvPr/>
        </p:nvSpPr>
        <p:spPr>
          <a:xfrm>
            <a:off x="180600" y="6212950"/>
            <a:ext cx="1095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For the most up-to-date and accurate information, please visit: </a:t>
            </a:r>
            <a:r>
              <a:rPr lang="en-US" sz="1800" u="sng">
                <a:solidFill>
                  <a:schemeClr val="hlink"/>
                </a:solidFill>
                <a:hlinkClick r:id="rId3"/>
              </a:rPr>
              <a:t>https://harvard-iacs.github.io/2024-AC215/</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4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Assignments/Homework</a:t>
            </a:r>
            <a:endParaRPr/>
          </a:p>
        </p:txBody>
      </p:sp>
      <p:sp>
        <p:nvSpPr>
          <p:cNvPr id="1062" name="Google Shape;1062;p4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063" name="Google Shape;1063;p48"/>
          <p:cNvGraphicFramePr/>
          <p:nvPr/>
        </p:nvGraphicFramePr>
        <p:xfrm>
          <a:off x="2202982" y="1263721"/>
          <a:ext cx="3000000" cy="3000000"/>
        </p:xfrm>
        <a:graphic>
          <a:graphicData uri="http://schemas.openxmlformats.org/drawingml/2006/table">
            <a:tbl>
              <a:tblPr bandRow="1" firstRow="1">
                <a:noFill/>
                <a:tableStyleId>{B17DC2B6-493B-4128-93E0-6D9BE6B9FBFC}</a:tableStyleId>
              </a:tblPr>
              <a:tblGrid>
                <a:gridCol w="1178250"/>
                <a:gridCol w="3570600"/>
                <a:gridCol w="1076925"/>
                <a:gridCol w="1087550"/>
              </a:tblGrid>
              <a:tr h="657275">
                <a:tc>
                  <a:txBody>
                    <a:bodyPr/>
                    <a:lstStyle/>
                    <a:p>
                      <a:pPr indent="0" lvl="0" marL="0" marR="0" rtl="0" algn="l">
                        <a:lnSpc>
                          <a:spcPct val="100000"/>
                        </a:lnSpc>
                        <a:spcBef>
                          <a:spcPts val="0"/>
                        </a:spcBef>
                        <a:spcAft>
                          <a:spcPts val="0"/>
                        </a:spcAft>
                        <a:buNone/>
                      </a:pPr>
                      <a:r>
                        <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Description</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Due Date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Points</a:t>
                      </a:r>
                      <a:endParaRPr/>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a:t>HW1</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 Containers / Setup quota etc</a:t>
                      </a:r>
                      <a:endParaRPr sz="1600"/>
                    </a:p>
                  </a:txBody>
                  <a:tcPr marT="45725" marB="45725" marR="91450" marL="91450" anchor="ctr"/>
                </a:tc>
                <a:tc>
                  <a:txBody>
                    <a:bodyPr/>
                    <a:lstStyle/>
                    <a:p>
                      <a:pPr indent="0" lvl="0" marL="0" marR="0" rtl="0" algn="l">
                        <a:lnSpc>
                          <a:spcPct val="100000"/>
                        </a:lnSpc>
                        <a:spcBef>
                          <a:spcPts val="0"/>
                        </a:spcBef>
                        <a:spcAft>
                          <a:spcPts val="0"/>
                        </a:spcAft>
                        <a:buNone/>
                      </a:pPr>
                      <a:r>
                        <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4</a:t>
                      </a:r>
                      <a:endParaRPr sz="1600"/>
                    </a:p>
                  </a:txBody>
                  <a:tcPr marT="45725" marB="45725" marR="91450" marL="91450" anchor="ctr"/>
                </a:tc>
              </a:tr>
              <a:tr h="657275">
                <a:tc>
                  <a:txBody>
                    <a:bodyPr/>
                    <a:lstStyle/>
                    <a:p>
                      <a:pPr indent="0" lvl="0" marL="0" rtl="0" algn="l">
                        <a:spcBef>
                          <a:spcPts val="0"/>
                        </a:spcBef>
                        <a:spcAft>
                          <a:spcPts val="0"/>
                        </a:spcAft>
                        <a:buClr>
                          <a:schemeClr val="dk1"/>
                        </a:buClr>
                        <a:buFont typeface="Arial"/>
                        <a:buNone/>
                      </a:pPr>
                      <a:r>
                        <a:rPr lang="en-US" sz="1600"/>
                        <a:t>HW2</a:t>
                      </a:r>
                      <a:endParaRPr sz="1600"/>
                    </a:p>
                  </a:txBody>
                  <a:tcPr marT="45725" marB="45725" marR="91450" marL="91450" anchor="ctr"/>
                </a:tc>
                <a:tc>
                  <a:txBody>
                    <a:bodyPr/>
                    <a:lstStyle/>
                    <a:p>
                      <a:pPr indent="0" lvl="0" marL="0" marR="0" rtl="0" algn="l">
                        <a:lnSpc>
                          <a:spcPct val="100000"/>
                        </a:lnSpc>
                        <a:spcBef>
                          <a:spcPts val="0"/>
                        </a:spcBef>
                        <a:spcAft>
                          <a:spcPts val="0"/>
                        </a:spcAft>
                        <a:buClr>
                          <a:schemeClr val="dk1"/>
                        </a:buClr>
                        <a:buFont typeface="Arial"/>
                        <a:buNone/>
                      </a:pPr>
                      <a:r>
                        <a:rPr lang="en-US" sz="1600"/>
                        <a:t> Create a simple api and consume it</a:t>
                      </a:r>
                      <a:endParaRPr sz="1600"/>
                    </a:p>
                  </a:txBody>
                  <a:tcPr marT="45725" marB="45725" marR="91450" marL="91450" anchor="ctr"/>
                </a:tc>
                <a:tc>
                  <a:txBody>
                    <a:bodyPr/>
                    <a:lstStyle/>
                    <a:p>
                      <a:pPr indent="0" lvl="0" marL="0" marR="0" rtl="0" algn="l">
                        <a:lnSpc>
                          <a:spcPct val="100000"/>
                        </a:lnSpc>
                        <a:spcBef>
                          <a:spcPts val="0"/>
                        </a:spcBef>
                        <a:spcAft>
                          <a:spcPts val="0"/>
                        </a:spcAft>
                        <a:buClr>
                          <a:schemeClr val="dk1"/>
                        </a:buClr>
                        <a:buFont typeface="Arial"/>
                        <a:buNone/>
                      </a:pPr>
                      <a:r>
                        <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4</a:t>
                      </a:r>
                      <a:endParaRPr sz="1600"/>
                    </a:p>
                  </a:txBody>
                  <a:tcPr marT="45725" marB="45725" marR="91450" marL="91450" anchor="ctr"/>
                </a:tc>
              </a:tr>
              <a:tr h="657275">
                <a:tc>
                  <a:txBody>
                    <a:bodyPr/>
                    <a:lstStyle/>
                    <a:p>
                      <a:pPr indent="0" lvl="0" marL="0" marR="0" rtl="0" algn="l">
                        <a:lnSpc>
                          <a:spcPct val="100000"/>
                        </a:lnSpc>
                        <a:spcBef>
                          <a:spcPts val="0"/>
                        </a:spcBef>
                        <a:spcAft>
                          <a:spcPts val="0"/>
                        </a:spcAft>
                        <a:buClr>
                          <a:srgbClr val="000000"/>
                        </a:buClr>
                        <a:buFont typeface="Arial"/>
                        <a:buNone/>
                      </a:pPr>
                      <a:r>
                        <a:rPr lang="en-US" sz="1600"/>
                        <a:t>HW3</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Use GCP to create a VM and deploy a container</a:t>
                      </a:r>
                      <a:endParaRPr sz="1600"/>
                    </a:p>
                  </a:txBody>
                  <a:tcPr marT="45725" marB="45725" marR="91450" marL="91450" anchor="ctr">
                    <a:solidFill>
                      <a:schemeClr val="accent1">
                        <a:alpha val="20000"/>
                      </a:schemeClr>
                    </a:solidFill>
                  </a:tcPr>
                </a:tc>
                <a:tc>
                  <a:txBody>
                    <a:bodyPr/>
                    <a:lstStyle/>
                    <a:p>
                      <a:pPr indent="0" lvl="0" marL="0" marR="0" rtl="0" algn="l">
                        <a:lnSpc>
                          <a:spcPct val="100000"/>
                        </a:lnSpc>
                        <a:spcBef>
                          <a:spcPts val="0"/>
                        </a:spcBef>
                        <a:spcAft>
                          <a:spcPts val="0"/>
                        </a:spcAft>
                        <a:buNone/>
                      </a:pPr>
                      <a:r>
                        <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4</a:t>
                      </a:r>
                      <a:endParaRPr sz="1600"/>
                    </a:p>
                  </a:txBody>
                  <a:tcPr marT="45725" marB="45725" marR="91450" marL="91450" anchor="ctr"/>
                </a:tc>
              </a:tr>
            </a:tbl>
          </a:graphicData>
        </a:graphic>
      </p:graphicFrame>
      <p:sp>
        <p:nvSpPr>
          <p:cNvPr id="1064" name="Google Shape;1064;p48"/>
          <p:cNvSpPr txBox="1"/>
          <p:nvPr/>
        </p:nvSpPr>
        <p:spPr>
          <a:xfrm>
            <a:off x="180600" y="6212950"/>
            <a:ext cx="1095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For the most up-to-date and accurate information, please visit: </a:t>
            </a:r>
            <a:r>
              <a:rPr lang="en-US" sz="1800" u="sng">
                <a:solidFill>
                  <a:schemeClr val="hlink"/>
                </a:solidFill>
                <a:hlinkClick r:id="rId3"/>
              </a:rPr>
              <a:t>https://harvard-iacs.github.io/2024-AC215/</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49"/>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1071" name="Google Shape;1071;p49"/>
          <p:cNvSpPr txBox="1"/>
          <p:nvPr>
            <p:ph idx="1" type="body"/>
          </p:nvPr>
        </p:nvSpPr>
        <p:spPr>
          <a:xfrm>
            <a:off x="645150" y="1253324"/>
            <a:ext cx="10515600" cy="48627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indent="-514350" lvl="0" marL="514350" rtl="0" algn="l">
              <a:lnSpc>
                <a:spcPct val="100000"/>
              </a:lnSpc>
              <a:spcBef>
                <a:spcPts val="1160"/>
              </a:spcBef>
              <a:spcAft>
                <a:spcPts val="0"/>
              </a:spcAft>
              <a:buClr>
                <a:srgbClr val="3F3F3F"/>
              </a:buClr>
              <a:buSzPts val="2800"/>
              <a:buFont typeface="Calibri"/>
              <a:buAutoNum type="arabicPeriod"/>
            </a:pPr>
            <a:r>
              <a:rPr b="1" lang="en-US">
                <a:solidFill>
                  <a:srgbClr val="3F3F3F"/>
                </a:solidFill>
              </a:rPr>
              <a:t>Class organization (Workload, Logistics, Grades).</a:t>
            </a:r>
            <a:endParaRPr b="1"/>
          </a:p>
          <a:p>
            <a:pPr indent="0" lvl="0" marL="0" rtl="0" algn="l">
              <a:lnSpc>
                <a:spcPct val="100000"/>
              </a:lnSpc>
              <a:spcBef>
                <a:spcPts val="1160"/>
              </a:spcBef>
              <a:spcAft>
                <a:spcPts val="0"/>
              </a:spcAft>
              <a:buSzPts val="2800"/>
              <a:buNone/>
            </a:pPr>
            <a:r>
              <a:t/>
            </a:r>
            <a:endParaRPr>
              <a:solidFill>
                <a:srgbClr val="3F3F3F"/>
              </a:solidFill>
            </a:endParaRPr>
          </a:p>
        </p:txBody>
      </p:sp>
      <p:sp>
        <p:nvSpPr>
          <p:cNvPr id="1072" name="Google Shape;1072;p4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073" name="Google Shape;1073;p49"/>
          <p:cNvCxnSpPr/>
          <p:nvPr/>
        </p:nvCxnSpPr>
        <p:spPr>
          <a:xfrm>
            <a:off x="645150" y="3880692"/>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
        <p:nvSpPr>
          <p:cNvPr id="1074" name="Google Shape;1074;p49"/>
          <p:cNvSpPr txBox="1"/>
          <p:nvPr/>
        </p:nvSpPr>
        <p:spPr>
          <a:xfrm>
            <a:off x="645150" y="4361992"/>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Why You Should Take This Class</a:t>
            </a:r>
            <a:endParaRPr>
              <a:solidFill>
                <a:srgbClr val="3F3F3F"/>
              </a:solidFill>
            </a:endParaRPr>
          </a:p>
        </p:txBody>
      </p:sp>
      <p:sp>
        <p:nvSpPr>
          <p:cNvPr id="94" name="Google Shape;94;p14"/>
          <p:cNvSpPr txBox="1"/>
          <p:nvPr>
            <p:ph idx="1" type="body"/>
          </p:nvPr>
        </p:nvSpPr>
        <p:spPr>
          <a:xfrm>
            <a:off x="479873" y="912650"/>
            <a:ext cx="10570200" cy="1744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rgbClr val="3F3F3F"/>
                </a:solidFill>
              </a:rPr>
              <a:t>So you can build awesome apps like this:</a:t>
            </a:r>
            <a:endParaRPr>
              <a:solidFill>
                <a:srgbClr val="3F3F3F"/>
              </a:solidFill>
            </a:endParaRPr>
          </a:p>
          <a:p>
            <a:pPr indent="0" lvl="0" marL="457200" rtl="0" algn="l">
              <a:spcBef>
                <a:spcPts val="560"/>
              </a:spcBef>
              <a:spcAft>
                <a:spcPts val="0"/>
              </a:spcAft>
              <a:buNone/>
            </a:pPr>
            <a:r>
              <a:t/>
            </a:r>
            <a:endParaRPr>
              <a:solidFill>
                <a:srgbClr val="3F3F3F"/>
              </a:solidFill>
            </a:endParaRPr>
          </a:p>
        </p:txBody>
      </p:sp>
      <p:sp>
        <p:nvSpPr>
          <p:cNvPr id="95" name="Google Shape;95;p1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6" name="Google Shape;96;p14"/>
          <p:cNvSpPr txBox="1"/>
          <p:nvPr/>
        </p:nvSpPr>
        <p:spPr>
          <a:xfrm>
            <a:off x="1078925" y="5901050"/>
            <a:ext cx="57564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560"/>
              </a:spcBef>
              <a:spcAft>
                <a:spcPts val="0"/>
              </a:spcAft>
              <a:buClr>
                <a:schemeClr val="dk1"/>
              </a:buClr>
              <a:buSzPts val="2800"/>
              <a:buChar char="•"/>
            </a:pPr>
            <a:r>
              <a:rPr lang="en-US" sz="2800" u="sng">
                <a:solidFill>
                  <a:schemeClr val="hlink"/>
                </a:solidFill>
                <a:hlinkClick r:id="rId3"/>
              </a:rPr>
              <a:t>https://runwayml.com/</a:t>
            </a:r>
            <a:r>
              <a:rPr lang="en-US" sz="2800">
                <a:solidFill>
                  <a:schemeClr val="dk1"/>
                </a:solidFill>
              </a:rPr>
              <a:t> </a:t>
            </a:r>
            <a:endParaRPr/>
          </a:p>
        </p:txBody>
      </p:sp>
      <p:sp>
        <p:nvSpPr>
          <p:cNvPr id="97" name="Google Shape;97;p14"/>
          <p:cNvSpPr txBox="1"/>
          <p:nvPr/>
        </p:nvSpPr>
        <p:spPr>
          <a:xfrm>
            <a:off x="6709450" y="5901050"/>
            <a:ext cx="58212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560"/>
              </a:spcBef>
              <a:spcAft>
                <a:spcPts val="0"/>
              </a:spcAft>
              <a:buClr>
                <a:schemeClr val="dk1"/>
              </a:buClr>
              <a:buSzPts val="2800"/>
              <a:buChar char="•"/>
            </a:pPr>
            <a:r>
              <a:rPr lang="en-US" sz="2800" u="sng">
                <a:solidFill>
                  <a:schemeClr val="hlink"/>
                </a:solidFill>
                <a:hlinkClick r:id="rId4"/>
              </a:rPr>
              <a:t>https://www.databot-app.com/</a:t>
            </a:r>
            <a:r>
              <a:rPr lang="en-US" sz="2800">
                <a:solidFill>
                  <a:schemeClr val="dk1"/>
                </a:solidFill>
              </a:rPr>
              <a:t> </a:t>
            </a:r>
            <a:endParaRPr/>
          </a:p>
        </p:txBody>
      </p:sp>
      <p:pic>
        <p:nvPicPr>
          <p:cNvPr id="98" name="Google Shape;98;p14"/>
          <p:cNvPicPr preferRelativeResize="0"/>
          <p:nvPr/>
        </p:nvPicPr>
        <p:blipFill>
          <a:blip r:embed="rId5">
            <a:alphaModFix/>
          </a:blip>
          <a:stretch>
            <a:fillRect/>
          </a:stretch>
        </p:blipFill>
        <p:spPr>
          <a:xfrm>
            <a:off x="8359602" y="1316325"/>
            <a:ext cx="2520901" cy="4651524"/>
          </a:xfrm>
          <a:prstGeom prst="rect">
            <a:avLst/>
          </a:prstGeom>
          <a:noFill/>
          <a:ln>
            <a:noFill/>
          </a:ln>
        </p:spPr>
      </p:pic>
      <p:pic>
        <p:nvPicPr>
          <p:cNvPr id="99" name="Google Shape;99;p14"/>
          <p:cNvPicPr preferRelativeResize="0"/>
          <p:nvPr/>
        </p:nvPicPr>
        <p:blipFill>
          <a:blip r:embed="rId6">
            <a:alphaModFix/>
          </a:blip>
          <a:stretch>
            <a:fillRect/>
          </a:stretch>
        </p:blipFill>
        <p:spPr>
          <a:xfrm>
            <a:off x="554026" y="1951162"/>
            <a:ext cx="5419402" cy="3381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50"/>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Workload</a:t>
            </a:r>
            <a:endParaRPr/>
          </a:p>
        </p:txBody>
      </p:sp>
      <p:sp>
        <p:nvSpPr>
          <p:cNvPr id="1081" name="Google Shape;1081;p50"/>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560"/>
              </a:spcBef>
              <a:spcAft>
                <a:spcPts val="0"/>
              </a:spcAft>
              <a:buSzPts val="2800"/>
              <a:buChar char="•"/>
            </a:pPr>
            <a:r>
              <a:rPr lang="en-US"/>
              <a:t>1 hour </a:t>
            </a:r>
            <a:r>
              <a:rPr i="1" lang="en-US"/>
              <a:t>Reading</a:t>
            </a:r>
            <a:endParaRPr i="1"/>
          </a:p>
          <a:p>
            <a:pPr indent="-406400" lvl="0" marL="457200" rtl="0" algn="l">
              <a:lnSpc>
                <a:spcPct val="100000"/>
              </a:lnSpc>
              <a:spcBef>
                <a:spcPts val="0"/>
              </a:spcBef>
              <a:spcAft>
                <a:spcPts val="0"/>
              </a:spcAft>
              <a:buSzPts val="2800"/>
              <a:buChar char="•"/>
            </a:pPr>
            <a:r>
              <a:rPr lang="en-US"/>
              <a:t>2.5 hours </a:t>
            </a:r>
            <a:r>
              <a:rPr i="1" lang="en-US"/>
              <a:t>Lectures</a:t>
            </a:r>
            <a:endParaRPr/>
          </a:p>
          <a:p>
            <a:pPr indent="-406400" lvl="0" marL="457200" rtl="0" algn="l">
              <a:lnSpc>
                <a:spcPct val="100000"/>
              </a:lnSpc>
              <a:spcBef>
                <a:spcPts val="0"/>
              </a:spcBef>
              <a:spcAft>
                <a:spcPts val="0"/>
              </a:spcAft>
              <a:buSzPts val="2800"/>
              <a:buChar char="•"/>
            </a:pPr>
            <a:r>
              <a:rPr lang="en-US"/>
              <a:t>1 hour </a:t>
            </a:r>
            <a:r>
              <a:rPr i="1" lang="en-US"/>
              <a:t>Office Hour/meet with your TF</a:t>
            </a:r>
            <a:endParaRPr i="1"/>
          </a:p>
          <a:p>
            <a:pPr indent="-406400" lvl="0" marL="457200" rtl="0" algn="l">
              <a:lnSpc>
                <a:spcPct val="100000"/>
              </a:lnSpc>
              <a:spcBef>
                <a:spcPts val="0"/>
              </a:spcBef>
              <a:spcAft>
                <a:spcPts val="0"/>
              </a:spcAft>
              <a:buSzPts val="2800"/>
              <a:buChar char="•"/>
            </a:pPr>
            <a:r>
              <a:rPr lang="en-US"/>
              <a:t>7.5 hours </a:t>
            </a:r>
            <a:r>
              <a:rPr i="1" lang="en-US"/>
              <a:t>Project Milestones</a:t>
            </a:r>
            <a:endParaRPr i="1"/>
          </a:p>
          <a:p>
            <a:pPr indent="-406400" lvl="0" marL="457200" rtl="0" algn="l">
              <a:lnSpc>
                <a:spcPct val="100000"/>
              </a:lnSpc>
              <a:spcBef>
                <a:spcPts val="0"/>
              </a:spcBef>
              <a:spcAft>
                <a:spcPts val="0"/>
              </a:spcAft>
              <a:buSzPts val="2800"/>
              <a:buChar char="•"/>
            </a:pPr>
            <a:r>
              <a:rPr lang="en-US"/>
              <a:t>~ 12 hours/ week</a:t>
            </a:r>
            <a:endParaRPr/>
          </a:p>
          <a:p>
            <a:pPr indent="0" lvl="0" marL="0" rtl="0" algn="l">
              <a:lnSpc>
                <a:spcPct val="100000"/>
              </a:lnSpc>
              <a:spcBef>
                <a:spcPts val="560"/>
              </a:spcBef>
              <a:spcAft>
                <a:spcPts val="0"/>
              </a:spcAft>
              <a:buSzPts val="2800"/>
              <a:buNone/>
            </a:pPr>
            <a:r>
              <a:t/>
            </a:r>
            <a:endParaRPr/>
          </a:p>
        </p:txBody>
      </p:sp>
      <p:sp>
        <p:nvSpPr>
          <p:cNvPr id="1082" name="Google Shape;1082;p5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83" name="Google Shape;1083;p50"/>
          <p:cNvPicPr preferRelativeResize="0"/>
          <p:nvPr/>
        </p:nvPicPr>
        <p:blipFill>
          <a:blip r:embed="rId3">
            <a:alphaModFix/>
          </a:blip>
          <a:stretch>
            <a:fillRect/>
          </a:stretch>
        </p:blipFill>
        <p:spPr>
          <a:xfrm>
            <a:off x="3426450" y="3738413"/>
            <a:ext cx="4953000" cy="279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51"/>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Attendance</a:t>
            </a:r>
            <a:br>
              <a:rPr lang="en-US"/>
            </a:br>
            <a:endParaRPr/>
          </a:p>
        </p:txBody>
      </p:sp>
      <p:sp>
        <p:nvSpPr>
          <p:cNvPr id="1090" name="Google Shape;1090;p51"/>
          <p:cNvSpPr txBox="1"/>
          <p:nvPr>
            <p:ph idx="1" type="body"/>
          </p:nvPr>
        </p:nvSpPr>
        <p:spPr>
          <a:xfrm>
            <a:off x="626475" y="1010725"/>
            <a:ext cx="11165400" cy="2837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600">
                <a:solidFill>
                  <a:srgbClr val="404040"/>
                </a:solidFill>
              </a:rPr>
              <a:t>Attending class isn’t just required; it’s something I look at closely when deciding on academic and professional recommendations.</a:t>
            </a:r>
            <a:endParaRPr sz="2600">
              <a:solidFill>
                <a:srgbClr val="404040"/>
              </a:solidFill>
            </a:endParaRPr>
          </a:p>
          <a:p>
            <a:pPr indent="0" lvl="0" marL="0" rtl="0" algn="l">
              <a:lnSpc>
                <a:spcPct val="100000"/>
              </a:lnSpc>
              <a:spcBef>
                <a:spcPts val="560"/>
              </a:spcBef>
              <a:spcAft>
                <a:spcPts val="0"/>
              </a:spcAft>
              <a:buSzPts val="2800"/>
              <a:buNone/>
            </a:pPr>
            <a:r>
              <a:t/>
            </a:r>
            <a:endParaRPr sz="2700"/>
          </a:p>
          <a:p>
            <a:pPr indent="0" lvl="0" marL="0" rtl="0" algn="l">
              <a:lnSpc>
                <a:spcPct val="100000"/>
              </a:lnSpc>
              <a:spcBef>
                <a:spcPts val="560"/>
              </a:spcBef>
              <a:spcAft>
                <a:spcPts val="0"/>
              </a:spcAft>
              <a:buSzPts val="2800"/>
              <a:buNone/>
            </a:pPr>
            <a:r>
              <a:rPr lang="en-US" sz="2700"/>
              <a:t>Please understand that consistent presence and engagement in the classroom are highly valued in this course.</a:t>
            </a:r>
            <a:endParaRPr sz="2700"/>
          </a:p>
          <a:p>
            <a:pPr indent="0" lvl="0" marL="0" rtl="0" algn="l">
              <a:lnSpc>
                <a:spcPct val="100000"/>
              </a:lnSpc>
              <a:spcBef>
                <a:spcPts val="560"/>
              </a:spcBef>
              <a:spcAft>
                <a:spcPts val="0"/>
              </a:spcAft>
              <a:buSzPts val="2800"/>
              <a:buNone/>
            </a:pPr>
            <a:r>
              <a:t/>
            </a:r>
            <a:endParaRPr sz="2700"/>
          </a:p>
        </p:txBody>
      </p:sp>
      <p:sp>
        <p:nvSpPr>
          <p:cNvPr id="1091" name="Google Shape;1091;p51"/>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92" name="Google Shape;1092;p51"/>
          <p:cNvPicPr preferRelativeResize="0"/>
          <p:nvPr/>
        </p:nvPicPr>
        <p:blipFill>
          <a:blip r:embed="rId3">
            <a:alphaModFix/>
          </a:blip>
          <a:stretch>
            <a:fillRect/>
          </a:stretch>
        </p:blipFill>
        <p:spPr>
          <a:xfrm>
            <a:off x="4521598" y="4000825"/>
            <a:ext cx="2704775" cy="270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5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Attendance</a:t>
            </a:r>
            <a:br>
              <a:rPr lang="en-US"/>
            </a:br>
            <a:endParaRPr/>
          </a:p>
        </p:txBody>
      </p:sp>
      <p:sp>
        <p:nvSpPr>
          <p:cNvPr id="1099" name="Google Shape;1099;p52"/>
          <p:cNvSpPr txBox="1"/>
          <p:nvPr>
            <p:ph idx="1" type="body"/>
          </p:nvPr>
        </p:nvSpPr>
        <p:spPr>
          <a:xfrm>
            <a:off x="626475" y="1010725"/>
            <a:ext cx="11165400" cy="28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560"/>
              </a:spcBef>
              <a:spcAft>
                <a:spcPts val="0"/>
              </a:spcAft>
              <a:buSzPts val="2800"/>
              <a:buNone/>
            </a:pPr>
            <a:r>
              <a:rPr lang="en-US" sz="2700">
                <a:solidFill>
                  <a:srgbClr val="3F3F3F"/>
                </a:solidFill>
              </a:rPr>
              <a:t>All lectures are videotaped, so you can watch them later if you can’t attend.  </a:t>
            </a:r>
            <a:endParaRPr sz="2700">
              <a:solidFill>
                <a:srgbClr val="3F3F3F"/>
              </a:solidFill>
            </a:endParaRPr>
          </a:p>
          <a:p>
            <a:pPr indent="0" lvl="0" marL="0" marR="0" rtl="0" algn="l">
              <a:lnSpc>
                <a:spcPct val="100000"/>
              </a:lnSpc>
              <a:spcBef>
                <a:spcPts val="560"/>
              </a:spcBef>
              <a:spcAft>
                <a:spcPts val="0"/>
              </a:spcAft>
              <a:buSzPts val="2800"/>
              <a:buNone/>
            </a:pPr>
            <a:r>
              <a:t/>
            </a:r>
            <a:endParaRPr sz="2700">
              <a:solidFill>
                <a:srgbClr val="3F3F3F"/>
              </a:solidFill>
            </a:endParaRPr>
          </a:p>
          <a:p>
            <a:pPr indent="0" lvl="0" marL="0" marR="0" rtl="0" algn="l">
              <a:lnSpc>
                <a:spcPct val="100000"/>
              </a:lnSpc>
              <a:spcBef>
                <a:spcPts val="560"/>
              </a:spcBef>
              <a:spcAft>
                <a:spcPts val="0"/>
              </a:spcAft>
              <a:buSzPts val="2800"/>
              <a:buNone/>
            </a:pPr>
            <a:r>
              <a:rPr lang="en-US" sz="2400">
                <a:solidFill>
                  <a:srgbClr val="3F3F3F"/>
                </a:solidFill>
              </a:rPr>
              <a:t>BUT  </a:t>
            </a:r>
            <a:endParaRPr sz="2400">
              <a:solidFill>
                <a:srgbClr val="3F3F3F"/>
              </a:solidFill>
            </a:endParaRPr>
          </a:p>
          <a:p>
            <a:pPr indent="0" lvl="0" marL="0" rtl="0" algn="ctr">
              <a:lnSpc>
                <a:spcPct val="115000"/>
              </a:lnSpc>
              <a:spcBef>
                <a:spcPts val="0"/>
              </a:spcBef>
              <a:spcAft>
                <a:spcPts val="0"/>
              </a:spcAft>
              <a:buClr>
                <a:schemeClr val="dk1"/>
              </a:buClr>
              <a:buSzPts val="1100"/>
              <a:buFont typeface="Arial"/>
              <a:buNone/>
            </a:pPr>
            <a:r>
              <a:rPr lang="en-US" sz="2400"/>
              <a:t>You will earn 1 extra late day for every 5 lectures you attend!</a:t>
            </a:r>
            <a:endParaRPr sz="2400">
              <a:solidFill>
                <a:srgbClr val="3F3F3F"/>
              </a:solidFill>
            </a:endParaRPr>
          </a:p>
          <a:p>
            <a:pPr indent="0" lvl="0" marL="0" marR="0" rtl="0" algn="ctr">
              <a:lnSpc>
                <a:spcPct val="100000"/>
              </a:lnSpc>
              <a:spcBef>
                <a:spcPts val="1000"/>
              </a:spcBef>
              <a:spcAft>
                <a:spcPts val="0"/>
              </a:spcAft>
              <a:buClr>
                <a:srgbClr val="000000"/>
              </a:buClr>
              <a:buSzPts val="2800"/>
              <a:buFont typeface="Arial"/>
              <a:buNone/>
            </a:pPr>
            <a:r>
              <a:t/>
            </a:r>
            <a:endParaRPr sz="2700">
              <a:solidFill>
                <a:srgbClr val="3F3F3F"/>
              </a:solidFill>
            </a:endParaRPr>
          </a:p>
        </p:txBody>
      </p:sp>
      <p:sp>
        <p:nvSpPr>
          <p:cNvPr id="1100" name="Google Shape;1100;p5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101" name="Google Shape;1101;p52" title="a man with a mustache is holding a knife to his face (Provided by Tenor)"/>
          <p:cNvPicPr preferRelativeResize="0"/>
          <p:nvPr/>
        </p:nvPicPr>
        <p:blipFill>
          <a:blip r:embed="rId3">
            <a:alphaModFix/>
          </a:blip>
          <a:stretch>
            <a:fillRect/>
          </a:stretch>
        </p:blipFill>
        <p:spPr>
          <a:xfrm>
            <a:off x="4032777" y="3664825"/>
            <a:ext cx="3483852" cy="214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5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Attendance</a:t>
            </a:r>
            <a:br>
              <a:rPr lang="en-US"/>
            </a:br>
            <a:endParaRPr/>
          </a:p>
        </p:txBody>
      </p:sp>
      <p:sp>
        <p:nvSpPr>
          <p:cNvPr id="1108" name="Google Shape;1108;p53"/>
          <p:cNvSpPr txBox="1"/>
          <p:nvPr>
            <p:ph idx="1" type="body"/>
          </p:nvPr>
        </p:nvSpPr>
        <p:spPr>
          <a:xfrm>
            <a:off x="626475" y="1010725"/>
            <a:ext cx="11165400" cy="283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SzPts val="2800"/>
              <a:buNone/>
            </a:pPr>
            <a:r>
              <a:rPr lang="en-US" sz="2700">
                <a:solidFill>
                  <a:srgbClr val="3F3F3F"/>
                </a:solidFill>
              </a:rPr>
              <a:t>How to record attendance</a:t>
            </a:r>
            <a:r>
              <a:rPr lang="en-US" sz="2700"/>
              <a:t>:</a:t>
            </a:r>
            <a:r>
              <a:rPr lang="en-US" sz="2700">
                <a:solidFill>
                  <a:srgbClr val="3F3F3F"/>
                </a:solidFill>
              </a:rPr>
              <a:t> </a:t>
            </a:r>
            <a:endParaRPr sz="2700">
              <a:solidFill>
                <a:srgbClr val="3F3F3F"/>
              </a:solidFill>
            </a:endParaRPr>
          </a:p>
        </p:txBody>
      </p:sp>
      <p:sp>
        <p:nvSpPr>
          <p:cNvPr id="1109" name="Google Shape;1109;p5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10" name="Google Shape;1110;p53"/>
          <p:cNvSpPr txBox="1"/>
          <p:nvPr>
            <p:ph idx="1" type="body"/>
          </p:nvPr>
        </p:nvSpPr>
        <p:spPr>
          <a:xfrm>
            <a:off x="-61375" y="2010150"/>
            <a:ext cx="5106600" cy="68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SzPts val="2800"/>
              <a:buNone/>
            </a:pPr>
            <a:r>
              <a:rPr lang="en-US" sz="2700">
                <a:solidFill>
                  <a:srgbClr val="3F3F3F"/>
                </a:solidFill>
              </a:rPr>
              <a:t>Step 1: go to edstem</a:t>
            </a:r>
            <a:endParaRPr sz="2700">
              <a:solidFill>
                <a:srgbClr val="3F3F3F"/>
              </a:solidFill>
            </a:endParaRPr>
          </a:p>
        </p:txBody>
      </p:sp>
      <p:grpSp>
        <p:nvGrpSpPr>
          <p:cNvPr id="1111" name="Google Shape;1111;p53"/>
          <p:cNvGrpSpPr/>
          <p:nvPr/>
        </p:nvGrpSpPr>
        <p:grpSpPr>
          <a:xfrm>
            <a:off x="326125" y="3548575"/>
            <a:ext cx="4775975" cy="2253700"/>
            <a:chOff x="326125" y="3548575"/>
            <a:chExt cx="4775975" cy="2253700"/>
          </a:xfrm>
        </p:grpSpPr>
        <p:pic>
          <p:nvPicPr>
            <p:cNvPr id="1112" name="Google Shape;1112;p53"/>
            <p:cNvPicPr preferRelativeResize="0"/>
            <p:nvPr/>
          </p:nvPicPr>
          <p:blipFill>
            <a:blip r:embed="rId3">
              <a:alphaModFix/>
            </a:blip>
            <a:stretch>
              <a:fillRect/>
            </a:stretch>
          </p:blipFill>
          <p:spPr>
            <a:xfrm>
              <a:off x="326125" y="3548575"/>
              <a:ext cx="4775975" cy="2253700"/>
            </a:xfrm>
            <a:prstGeom prst="rect">
              <a:avLst/>
            </a:prstGeom>
            <a:noFill/>
            <a:ln>
              <a:noFill/>
            </a:ln>
          </p:spPr>
        </p:pic>
        <p:sp>
          <p:nvSpPr>
            <p:cNvPr id="1113" name="Google Shape;1113;p53"/>
            <p:cNvSpPr/>
            <p:nvPr/>
          </p:nvSpPr>
          <p:spPr>
            <a:xfrm rot="-3210865">
              <a:off x="2217638" y="4566886"/>
              <a:ext cx="2388414" cy="184684"/>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114" name="Google Shape;1114;p53"/>
          <p:cNvPicPr preferRelativeResize="0"/>
          <p:nvPr/>
        </p:nvPicPr>
        <p:blipFill>
          <a:blip r:embed="rId4">
            <a:alphaModFix/>
          </a:blip>
          <a:stretch>
            <a:fillRect/>
          </a:stretch>
        </p:blipFill>
        <p:spPr>
          <a:xfrm>
            <a:off x="6218150" y="3557663"/>
            <a:ext cx="5476557" cy="2203128"/>
          </a:xfrm>
          <a:prstGeom prst="rect">
            <a:avLst/>
          </a:prstGeom>
          <a:noFill/>
          <a:ln>
            <a:noFill/>
          </a:ln>
        </p:spPr>
      </p:pic>
      <p:sp>
        <p:nvSpPr>
          <p:cNvPr id="1115" name="Google Shape;1115;p53"/>
          <p:cNvSpPr/>
          <p:nvPr/>
        </p:nvSpPr>
        <p:spPr>
          <a:xfrm rot="-8099695">
            <a:off x="8440411" y="5614188"/>
            <a:ext cx="2388395" cy="184555"/>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6" name="Google Shape;1116;p53"/>
          <p:cNvSpPr txBox="1"/>
          <p:nvPr>
            <p:ph idx="1" type="body"/>
          </p:nvPr>
        </p:nvSpPr>
        <p:spPr>
          <a:xfrm>
            <a:off x="5814525" y="2010150"/>
            <a:ext cx="6283800" cy="68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SzPts val="2800"/>
              <a:buNone/>
            </a:pPr>
            <a:r>
              <a:rPr lang="en-US" sz="2700">
                <a:solidFill>
                  <a:srgbClr val="3F3F3F"/>
                </a:solidFill>
              </a:rPr>
              <a:t>Step 2: Copy the secret word from the board </a:t>
            </a:r>
            <a:endParaRPr sz="27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54"/>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Projects</a:t>
            </a:r>
            <a:endParaRPr/>
          </a:p>
        </p:txBody>
      </p:sp>
      <p:sp>
        <p:nvSpPr>
          <p:cNvPr id="1123" name="Google Shape;1123;p54"/>
          <p:cNvSpPr txBox="1"/>
          <p:nvPr>
            <p:ph idx="1" type="body"/>
          </p:nvPr>
        </p:nvSpPr>
        <p:spPr>
          <a:xfrm>
            <a:off x="645150" y="1048052"/>
            <a:ext cx="10515600" cy="288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560"/>
              </a:spcBef>
              <a:spcAft>
                <a:spcPts val="0"/>
              </a:spcAft>
              <a:buSzPts val="2800"/>
              <a:buNone/>
            </a:pPr>
            <a:r>
              <a:rPr lang="en-US" sz="2400"/>
              <a:t>This course is </a:t>
            </a:r>
            <a:r>
              <a:rPr lang="en-US" sz="2400">
                <a:solidFill>
                  <a:srgbClr val="0563C1"/>
                </a:solidFill>
              </a:rPr>
              <a:t>project-based</a:t>
            </a:r>
            <a:r>
              <a:rPr lang="en-US" sz="2400"/>
              <a:t>, and your grade will depend on the quality of your project. We will place significant emphasis on both the </a:t>
            </a:r>
            <a:r>
              <a:rPr lang="en-US" sz="2400">
                <a:solidFill>
                  <a:srgbClr val="0563C1"/>
                </a:solidFill>
              </a:rPr>
              <a:t>effort</a:t>
            </a:r>
            <a:r>
              <a:rPr lang="en-US" sz="2400"/>
              <a:t> you put into the project and the </a:t>
            </a:r>
            <a:r>
              <a:rPr lang="en-US" sz="2400">
                <a:solidFill>
                  <a:srgbClr val="0563C1"/>
                </a:solidFill>
              </a:rPr>
              <a:t>quality</a:t>
            </a:r>
            <a:r>
              <a:rPr lang="en-US" sz="2400"/>
              <a:t> of your completion of its milestones. </a:t>
            </a:r>
            <a:endParaRPr sz="2400"/>
          </a:p>
          <a:p>
            <a:pPr indent="0" lvl="0" marL="0" marR="0" rtl="0" algn="l">
              <a:lnSpc>
                <a:spcPct val="100000"/>
              </a:lnSpc>
              <a:spcBef>
                <a:spcPts val="560"/>
              </a:spcBef>
              <a:spcAft>
                <a:spcPts val="0"/>
              </a:spcAft>
              <a:buSzPts val="2800"/>
              <a:buNone/>
            </a:pPr>
            <a:r>
              <a:t/>
            </a:r>
            <a:endParaRPr sz="2400"/>
          </a:p>
          <a:p>
            <a:pPr indent="0" lvl="0" marL="0" marR="0" rtl="0" algn="l">
              <a:lnSpc>
                <a:spcPct val="100000"/>
              </a:lnSpc>
              <a:spcBef>
                <a:spcPts val="560"/>
              </a:spcBef>
              <a:spcAft>
                <a:spcPts val="0"/>
              </a:spcAft>
              <a:buClr>
                <a:srgbClr val="000000"/>
              </a:buClr>
              <a:buSzPts val="2800"/>
              <a:buFont typeface="Arial"/>
              <a:buNone/>
            </a:pPr>
            <a:r>
              <a:rPr lang="en-US" sz="2400"/>
              <a:t>Project-based courses may offer opportunities for higher grades, but it is </a:t>
            </a:r>
            <a:r>
              <a:rPr lang="en-US" sz="2400">
                <a:solidFill>
                  <a:srgbClr val="0563C1"/>
                </a:solidFill>
              </a:rPr>
              <a:t>ultimately</a:t>
            </a:r>
            <a:r>
              <a:rPr lang="en-US" sz="2400"/>
              <a:t> up to </a:t>
            </a:r>
            <a:r>
              <a:rPr lang="en-US" sz="2400">
                <a:solidFill>
                  <a:srgbClr val="0563C1"/>
                </a:solidFill>
              </a:rPr>
              <a:t>you</a:t>
            </a:r>
            <a:r>
              <a:rPr lang="en-US" sz="2400"/>
              <a:t> to </a:t>
            </a:r>
            <a:r>
              <a:rPr lang="en-US" sz="2400">
                <a:solidFill>
                  <a:srgbClr val="0563C1"/>
                </a:solidFill>
              </a:rPr>
              <a:t>learn</a:t>
            </a:r>
            <a:r>
              <a:rPr lang="en-US" sz="2400"/>
              <a:t> and apply the feedback provided to improve your work for future milestones.</a:t>
            </a:r>
            <a:endParaRPr sz="2400"/>
          </a:p>
        </p:txBody>
      </p:sp>
      <p:sp>
        <p:nvSpPr>
          <p:cNvPr id="1124" name="Google Shape;1124;p5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125" name="Google Shape;1125;p54"/>
          <p:cNvPicPr preferRelativeResize="0"/>
          <p:nvPr/>
        </p:nvPicPr>
        <p:blipFill>
          <a:blip r:embed="rId3">
            <a:alphaModFix/>
          </a:blip>
          <a:stretch>
            <a:fillRect/>
          </a:stretch>
        </p:blipFill>
        <p:spPr>
          <a:xfrm>
            <a:off x="3526497" y="4090049"/>
            <a:ext cx="3966488" cy="264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55"/>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Course Components</a:t>
            </a:r>
            <a:endParaRPr/>
          </a:p>
        </p:txBody>
      </p:sp>
      <p:sp>
        <p:nvSpPr>
          <p:cNvPr id="1132" name="Google Shape;1132;p55"/>
          <p:cNvSpPr txBox="1"/>
          <p:nvPr/>
        </p:nvSpPr>
        <p:spPr>
          <a:xfrm>
            <a:off x="473375" y="1274100"/>
            <a:ext cx="346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C0C0C"/>
                </a:solidFill>
                <a:latin typeface="Arial"/>
                <a:ea typeface="Arial"/>
                <a:cs typeface="Arial"/>
                <a:sym typeface="Arial"/>
              </a:rPr>
              <a:t>Course web page</a:t>
            </a:r>
            <a:endParaRPr b="1" i="0" sz="1400" u="none" cap="none" strike="noStrike">
              <a:solidFill>
                <a:srgbClr val="0C0C0C"/>
              </a:solidFill>
              <a:latin typeface="Arial"/>
              <a:ea typeface="Arial"/>
              <a:cs typeface="Arial"/>
              <a:sym typeface="Arial"/>
            </a:endParaRPr>
          </a:p>
        </p:txBody>
      </p:sp>
      <p:sp>
        <p:nvSpPr>
          <p:cNvPr id="1133" name="Google Shape;1133;p55"/>
          <p:cNvSpPr txBox="1"/>
          <p:nvPr/>
        </p:nvSpPr>
        <p:spPr>
          <a:xfrm>
            <a:off x="6803575" y="1274100"/>
            <a:ext cx="346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C0C0C"/>
                </a:solidFill>
                <a:latin typeface="Arial"/>
                <a:ea typeface="Arial"/>
                <a:cs typeface="Arial"/>
                <a:sym typeface="Arial"/>
              </a:rPr>
              <a:t>ED Stem</a:t>
            </a:r>
            <a:endParaRPr b="1" i="0" sz="1400" u="none" cap="none" strike="noStrike">
              <a:solidFill>
                <a:srgbClr val="0C0C0C"/>
              </a:solidFill>
              <a:latin typeface="Arial"/>
              <a:ea typeface="Arial"/>
              <a:cs typeface="Arial"/>
              <a:sym typeface="Arial"/>
            </a:endParaRPr>
          </a:p>
        </p:txBody>
      </p:sp>
      <p:sp>
        <p:nvSpPr>
          <p:cNvPr id="1134" name="Google Shape;1134;p5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135" name="Google Shape;1135;p55"/>
          <p:cNvPicPr preferRelativeResize="0"/>
          <p:nvPr/>
        </p:nvPicPr>
        <p:blipFill rotWithShape="1">
          <a:blip r:embed="rId3">
            <a:alphaModFix/>
          </a:blip>
          <a:srcRect b="0" l="0" r="0" t="0"/>
          <a:stretch/>
        </p:blipFill>
        <p:spPr>
          <a:xfrm>
            <a:off x="6803573" y="1826700"/>
            <a:ext cx="5025736" cy="4377254"/>
          </a:xfrm>
          <a:prstGeom prst="rect">
            <a:avLst/>
          </a:prstGeom>
          <a:noFill/>
          <a:ln>
            <a:noFill/>
          </a:ln>
        </p:spPr>
      </p:pic>
      <p:sp>
        <p:nvSpPr>
          <p:cNvPr id="1136" name="Google Shape;1136;p55"/>
          <p:cNvSpPr txBox="1"/>
          <p:nvPr/>
        </p:nvSpPr>
        <p:spPr>
          <a:xfrm>
            <a:off x="269250" y="62039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563C1"/>
                </a:solidFill>
                <a:latin typeface="Calibri"/>
                <a:ea typeface="Calibri"/>
                <a:cs typeface="Calibri"/>
                <a:sym typeface="Calibri"/>
                <a:hlinkClick r:id="rId4">
                  <a:extLst>
                    <a:ext uri="{A12FA001-AC4F-418D-AE19-62706E023703}">
                      <ahyp:hlinkClr val="tx"/>
                    </a:ext>
                  </a:extLst>
                </a:hlinkClick>
              </a:rPr>
              <a:t>https://harvard-iacs.github.io/202</a:t>
            </a:r>
            <a:r>
              <a:rPr lang="en-US" sz="1200" u="sng">
                <a:solidFill>
                  <a:srgbClr val="0563C1"/>
                </a:solidFill>
                <a:latin typeface="Calibri"/>
                <a:ea typeface="Calibri"/>
                <a:cs typeface="Calibri"/>
                <a:sym typeface="Calibri"/>
                <a:hlinkClick r:id="rId5">
                  <a:extLst>
                    <a:ext uri="{A12FA001-AC4F-418D-AE19-62706E023703}">
                      <ahyp:hlinkClr val="tx"/>
                    </a:ext>
                  </a:extLst>
                </a:hlinkClick>
              </a:rPr>
              <a:t>4</a:t>
            </a:r>
            <a:r>
              <a:rPr b="0" i="0" lang="en-US" sz="1200" u="sng" cap="none" strike="noStrike">
                <a:solidFill>
                  <a:srgbClr val="0563C1"/>
                </a:solidFill>
                <a:latin typeface="Calibri"/>
                <a:ea typeface="Calibri"/>
                <a:cs typeface="Calibri"/>
                <a:sym typeface="Calibri"/>
                <a:hlinkClick r:id="rId6">
                  <a:extLst>
                    <a:ext uri="{A12FA001-AC4F-418D-AE19-62706E023703}">
                      <ahyp:hlinkClr val="tx"/>
                    </a:ext>
                  </a:extLst>
                </a:hlinkClick>
              </a:rPr>
              <a:t>-AC215/</a:t>
            </a:r>
            <a:endParaRPr b="0" i="0" sz="1400" u="none" cap="none" strike="noStrike">
              <a:solidFill>
                <a:srgbClr val="000000"/>
              </a:solidFill>
              <a:latin typeface="Arial"/>
              <a:ea typeface="Arial"/>
              <a:cs typeface="Arial"/>
              <a:sym typeface="Arial"/>
            </a:endParaRPr>
          </a:p>
        </p:txBody>
      </p:sp>
      <p:sp>
        <p:nvSpPr>
          <p:cNvPr id="1137" name="Google Shape;1137;p55"/>
          <p:cNvSpPr txBox="1"/>
          <p:nvPr/>
        </p:nvSpPr>
        <p:spPr>
          <a:xfrm>
            <a:off x="7134950" y="6071100"/>
            <a:ext cx="3697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563C1"/>
                </a:solidFill>
                <a:latin typeface="Calibri"/>
                <a:ea typeface="Calibri"/>
                <a:cs typeface="Calibri"/>
                <a:sym typeface="Calibri"/>
                <a:hlinkClick r:id="rId7">
                  <a:extLst>
                    <a:ext uri="{A12FA001-AC4F-418D-AE19-62706E023703}">
                      <ahyp:hlinkClr val="tx"/>
                    </a:ext>
                  </a:extLst>
                </a:hlinkClick>
              </a:rPr>
              <a:t>https://edstem.org/us/courses/42775/discussion/</a:t>
            </a:r>
            <a:r>
              <a:rPr b="0" i="0" lang="en-US"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138" name="Google Shape;1138;p55"/>
          <p:cNvPicPr preferRelativeResize="0"/>
          <p:nvPr/>
        </p:nvPicPr>
        <p:blipFill>
          <a:blip r:embed="rId8">
            <a:alphaModFix/>
          </a:blip>
          <a:stretch>
            <a:fillRect/>
          </a:stretch>
        </p:blipFill>
        <p:spPr>
          <a:xfrm>
            <a:off x="152400" y="1826700"/>
            <a:ext cx="6498775" cy="362065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5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Grades</a:t>
            </a:r>
            <a:endParaRPr/>
          </a:p>
        </p:txBody>
      </p:sp>
      <p:graphicFrame>
        <p:nvGraphicFramePr>
          <p:cNvPr id="1145" name="Google Shape;1145;p56"/>
          <p:cNvGraphicFramePr/>
          <p:nvPr/>
        </p:nvGraphicFramePr>
        <p:xfrm>
          <a:off x="1593272" y="1186609"/>
          <a:ext cx="3000000" cy="3000000"/>
        </p:xfrm>
        <a:graphic>
          <a:graphicData uri="http://schemas.openxmlformats.org/drawingml/2006/table">
            <a:tbl>
              <a:tblPr>
                <a:noFill/>
                <a:tableStyleId>{4C2CD7B0-74D7-419D-A504-0443D9205A06}</a:tableStyleId>
              </a:tblPr>
              <a:tblGrid>
                <a:gridCol w="5305600"/>
                <a:gridCol w="3436600"/>
              </a:tblGrid>
              <a:tr h="609975">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solidFill>
                            <a:srgbClr val="FFFFFF"/>
                          </a:solidFill>
                        </a:rPr>
                        <a:t>Assignment</a:t>
                      </a:r>
                      <a:endParaRPr b="1" sz="1800" u="none" cap="none" strike="noStrike">
                        <a:solidFill>
                          <a:srgbClr val="FFFFF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solidFill>
                            <a:srgbClr val="FFFFFF"/>
                          </a:solidFill>
                        </a:rPr>
                        <a:t>Final Grade Weight</a:t>
                      </a:r>
                      <a:endParaRPr b="1" sz="1800" u="none" cap="none" strike="noStrike">
                        <a:solidFill>
                          <a:srgbClr val="FFFFF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r>
              <a:tr h="4286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Milestone 1</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4</a:t>
                      </a:r>
                      <a:r>
                        <a:rPr lang="en-US" sz="1500" u="none" cap="none" strike="noStrike"/>
                        <a:t>%</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Milestone 2</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10%</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chemeClr val="dk1"/>
                        </a:buClr>
                        <a:buSzPts val="1100"/>
                        <a:buFont typeface="Arial"/>
                        <a:buNone/>
                      </a:pPr>
                      <a:r>
                        <a:rPr lang="en-US" sz="1500" u="none" cap="none" strike="noStrike">
                          <a:solidFill>
                            <a:schemeClr val="dk1"/>
                          </a:solidFill>
                        </a:rPr>
                        <a:t>Milestone 3</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2</a:t>
                      </a:r>
                      <a:r>
                        <a:rPr lang="en-US" sz="1500" u="none" cap="none" strike="noStrike"/>
                        <a:t>5%</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Milestone 4</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14</a:t>
                      </a:r>
                      <a:r>
                        <a:rPr lang="en-US" sz="1500" u="none" cap="none" strike="noStrike"/>
                        <a:t>%</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chemeClr val="dk1"/>
                        </a:buClr>
                        <a:buSzPts val="1100"/>
                        <a:buFont typeface="Arial"/>
                        <a:buNone/>
                      </a:pPr>
                      <a:r>
                        <a:rPr lang="en-US" sz="1500" u="none" cap="none" strike="noStrike">
                          <a:solidFill>
                            <a:schemeClr val="dk1"/>
                          </a:solidFill>
                        </a:rPr>
                        <a:t>Milestone 5</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35</a:t>
                      </a:r>
                      <a:r>
                        <a:rPr lang="en-US" sz="1500" u="none" cap="none" strike="noStrike"/>
                        <a:t>%</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5200">
                <a:tc>
                  <a:txBody>
                    <a:bodyPr/>
                    <a:lstStyle/>
                    <a:p>
                      <a:pPr indent="0" lvl="0" marL="0" marR="0" rtl="0" algn="l">
                        <a:lnSpc>
                          <a:spcPct val="100000"/>
                        </a:lnSpc>
                        <a:spcBef>
                          <a:spcPts val="0"/>
                        </a:spcBef>
                        <a:spcAft>
                          <a:spcPts val="0"/>
                        </a:spcAft>
                        <a:buClr>
                          <a:srgbClr val="000000"/>
                        </a:buClr>
                        <a:buSzPts val="1400"/>
                        <a:buFont typeface="Arial"/>
                        <a:buNone/>
                      </a:pPr>
                      <a:r>
                        <a:rPr lang="en-US"/>
                        <a:t>Homework 1</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a:t>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5200">
                <a:tc>
                  <a:txBody>
                    <a:bodyPr/>
                    <a:lstStyle/>
                    <a:p>
                      <a:pPr indent="0" lvl="0" marL="0" marR="0" rtl="0" algn="l">
                        <a:lnSpc>
                          <a:spcPct val="100000"/>
                        </a:lnSpc>
                        <a:spcBef>
                          <a:spcPts val="0"/>
                        </a:spcBef>
                        <a:spcAft>
                          <a:spcPts val="0"/>
                        </a:spcAft>
                        <a:buNone/>
                      </a:pPr>
                      <a:r>
                        <a:rPr lang="en-US"/>
                        <a:t>Homework 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t>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5200">
                <a:tc>
                  <a:txBody>
                    <a:bodyPr/>
                    <a:lstStyle/>
                    <a:p>
                      <a:pPr indent="0" lvl="0" marL="0" marR="0" rtl="0" algn="l">
                        <a:lnSpc>
                          <a:spcPct val="100000"/>
                        </a:lnSpc>
                        <a:spcBef>
                          <a:spcPts val="0"/>
                        </a:spcBef>
                        <a:spcAft>
                          <a:spcPts val="0"/>
                        </a:spcAft>
                        <a:buNone/>
                      </a:pPr>
                      <a:r>
                        <a:rPr lang="en-US"/>
                        <a:t>Homework 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t>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t>Total</a:t>
                      </a:r>
                      <a:endParaRPr b="1" sz="1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t>100%</a:t>
                      </a:r>
                      <a:endParaRPr b="1" sz="1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146" name="Google Shape;1146;p5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47" name="Google Shape;1147;p56"/>
          <p:cNvSpPr txBox="1"/>
          <p:nvPr/>
        </p:nvSpPr>
        <p:spPr>
          <a:xfrm>
            <a:off x="180600" y="6212950"/>
            <a:ext cx="1095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For the most up-to-date and accurate information, please visit: </a:t>
            </a:r>
            <a:r>
              <a:rPr lang="en-US" sz="1800" u="sng">
                <a:solidFill>
                  <a:schemeClr val="hlink"/>
                </a:solidFill>
                <a:hlinkClick r:id="rId3"/>
              </a:rPr>
              <a:t>https://harvard-iacs.github.io/2024-AC215/</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5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Final Details</a:t>
            </a:r>
            <a:endParaRPr/>
          </a:p>
        </p:txBody>
      </p:sp>
      <p:sp>
        <p:nvSpPr>
          <p:cNvPr id="1154" name="Google Shape;1154;p57"/>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560"/>
              </a:spcBef>
              <a:spcAft>
                <a:spcPts val="0"/>
              </a:spcAft>
              <a:buSzPts val="2800"/>
              <a:buChar char="•"/>
            </a:pPr>
            <a:r>
              <a:rPr lang="en-US"/>
              <a:t>We will be using </a:t>
            </a:r>
            <a:r>
              <a:rPr lang="en-US" sz="2600">
                <a:solidFill>
                  <a:srgbClr val="0B5394"/>
                </a:solidFill>
              </a:rPr>
              <a:t>ED</a:t>
            </a:r>
            <a:r>
              <a:rPr lang="en-US"/>
              <a:t> for discussions, announcements and surveys</a:t>
            </a:r>
            <a:endParaRPr/>
          </a:p>
          <a:p>
            <a:pPr indent="-406400" lvl="0" marL="457200" rtl="0" algn="l">
              <a:lnSpc>
                <a:spcPct val="100000"/>
              </a:lnSpc>
              <a:spcBef>
                <a:spcPts val="560"/>
              </a:spcBef>
              <a:spcAft>
                <a:spcPts val="0"/>
              </a:spcAft>
              <a:buSzPts val="2800"/>
              <a:buChar char="•"/>
            </a:pPr>
            <a:r>
              <a:rPr lang="en-US" sz="2600">
                <a:solidFill>
                  <a:srgbClr val="0B5394"/>
                </a:solidFill>
              </a:rPr>
              <a:t>Canvas</a:t>
            </a:r>
            <a:r>
              <a:rPr lang="en-US"/>
              <a:t> for some of the submissions and group formations</a:t>
            </a:r>
            <a:endParaRPr/>
          </a:p>
          <a:p>
            <a:pPr indent="0" lvl="0" marL="0" rtl="0" algn="l">
              <a:lnSpc>
                <a:spcPct val="100000"/>
              </a:lnSpc>
              <a:spcBef>
                <a:spcPts val="560"/>
              </a:spcBef>
              <a:spcAft>
                <a:spcPts val="0"/>
              </a:spcAft>
              <a:buSzPts val="2800"/>
              <a:buNone/>
            </a:pPr>
            <a:r>
              <a:t/>
            </a:r>
            <a:endParaRPr/>
          </a:p>
          <a:p>
            <a:pPr indent="0" lvl="0" marL="0" rtl="0" algn="l">
              <a:lnSpc>
                <a:spcPct val="100000"/>
              </a:lnSpc>
              <a:spcBef>
                <a:spcPts val="560"/>
              </a:spcBef>
              <a:spcAft>
                <a:spcPts val="0"/>
              </a:spcAft>
              <a:buSzPts val="2800"/>
              <a:buNone/>
            </a:pPr>
            <a:r>
              <a:rPr lang="en-US"/>
              <a:t>Submissions for project milestones and projects will be using GitHub – details will follow soon </a:t>
            </a:r>
            <a:endParaRPr/>
          </a:p>
        </p:txBody>
      </p:sp>
      <p:sp>
        <p:nvSpPr>
          <p:cNvPr id="1155" name="Google Shape;1155;p5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5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1162" name="Google Shape;1162;p58"/>
          <p:cNvSpPr txBox="1"/>
          <p:nvPr>
            <p:ph idx="1" type="body"/>
          </p:nvPr>
        </p:nvSpPr>
        <p:spPr>
          <a:xfrm>
            <a:off x="645150" y="1253324"/>
            <a:ext cx="10515600" cy="48627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Class organization (Workload, Logistics, Grades).</a:t>
            </a:r>
            <a:endParaRPr/>
          </a:p>
          <a:p>
            <a:pPr indent="0" lvl="0" marL="0" rtl="0" algn="l">
              <a:lnSpc>
                <a:spcPct val="100000"/>
              </a:lnSpc>
              <a:spcBef>
                <a:spcPts val="1160"/>
              </a:spcBef>
              <a:spcAft>
                <a:spcPts val="0"/>
              </a:spcAft>
              <a:buSzPts val="2800"/>
              <a:buNone/>
            </a:pPr>
            <a:r>
              <a:t/>
            </a:r>
            <a:endParaRPr>
              <a:solidFill>
                <a:srgbClr val="3F3F3F"/>
              </a:solidFill>
            </a:endParaRPr>
          </a:p>
        </p:txBody>
      </p:sp>
      <p:sp>
        <p:nvSpPr>
          <p:cNvPr id="1163" name="Google Shape;1163;p5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64" name="Google Shape;1164;p58"/>
          <p:cNvCxnSpPr/>
          <p:nvPr/>
        </p:nvCxnSpPr>
        <p:spPr>
          <a:xfrm>
            <a:off x="645150" y="3880692"/>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
        <p:nvSpPr>
          <p:cNvPr id="1165" name="Google Shape;1165;p58"/>
          <p:cNvSpPr txBox="1"/>
          <p:nvPr/>
        </p:nvSpPr>
        <p:spPr>
          <a:xfrm>
            <a:off x="645150" y="4361992"/>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1" i="0" lang="en-US" sz="2800" u="none" cap="none" strike="noStrike">
                <a:solidFill>
                  <a:srgbClr val="3F3F3F"/>
                </a:solidFill>
                <a:latin typeface="Arial"/>
                <a:ea typeface="Arial"/>
                <a:cs typeface="Arial"/>
                <a:sym typeface="Arial"/>
              </a:rPr>
              <a:t>Projects</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59"/>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US"/>
              <a:t>Projects</a:t>
            </a:r>
            <a:endParaRPr/>
          </a:p>
        </p:txBody>
      </p:sp>
      <p:sp>
        <p:nvSpPr>
          <p:cNvPr id="1172" name="Google Shape;1172;p59"/>
          <p:cNvSpPr txBox="1"/>
          <p:nvPr>
            <p:ph idx="1" type="body"/>
          </p:nvPr>
        </p:nvSpPr>
        <p:spPr>
          <a:xfrm>
            <a:off x="653450" y="2769375"/>
            <a:ext cx="10515600" cy="928800"/>
          </a:xfrm>
          <a:prstGeom prst="rect">
            <a:avLst/>
          </a:prstGeom>
        </p:spPr>
        <p:txBody>
          <a:bodyPr anchorCtr="0" anchor="t" bIns="45700" lIns="91425" spcFirstLastPara="1" rIns="91425" wrap="square" tIns="45700">
            <a:noAutofit/>
          </a:bodyPr>
          <a:lstStyle/>
          <a:p>
            <a:pPr indent="0" lvl="0" marL="0" rtl="0" algn="l">
              <a:lnSpc>
                <a:spcPct val="115000"/>
              </a:lnSpc>
              <a:spcBef>
                <a:spcPts val="560"/>
              </a:spcBef>
              <a:spcAft>
                <a:spcPts val="0"/>
              </a:spcAft>
              <a:buNone/>
            </a:pPr>
            <a:r>
              <a:rPr lang="en-US" sz="3100">
                <a:solidFill>
                  <a:srgbClr val="3F3F3F"/>
                </a:solidFill>
              </a:rPr>
              <a:t>In </a:t>
            </a:r>
            <a:r>
              <a:rPr lang="en-US" sz="3100">
                <a:solidFill>
                  <a:srgbClr val="3F3F3F"/>
                </a:solidFill>
              </a:rPr>
              <a:t>Class Demo: </a:t>
            </a:r>
            <a:r>
              <a:rPr b="1" lang="en-US" sz="3100" u="sng">
                <a:solidFill>
                  <a:schemeClr val="hlink"/>
                </a:solidFill>
                <a:hlinkClick r:id="rId3"/>
              </a:rPr>
              <a:t>Formaggio.me</a:t>
            </a:r>
            <a:r>
              <a:rPr lang="en-US" sz="3100">
                <a:solidFill>
                  <a:srgbClr val="3F3F3F"/>
                </a:solidFill>
              </a:rPr>
              <a:t>, an AI c</a:t>
            </a:r>
            <a:r>
              <a:rPr lang="en-US" sz="2900">
                <a:solidFill>
                  <a:srgbClr val="3F3F3F"/>
                </a:solidFill>
              </a:rPr>
              <a:t>heese sommelier. </a:t>
            </a:r>
            <a:endParaRPr sz="2900">
              <a:solidFill>
                <a:srgbClr val="3F3F3F"/>
              </a:solidFill>
            </a:endParaRPr>
          </a:p>
        </p:txBody>
      </p:sp>
      <p:sp>
        <p:nvSpPr>
          <p:cNvPr id="1173" name="Google Shape;1173;p59"/>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solidFill>
                  <a:srgbClr val="3F3F3F"/>
                </a:solidFill>
              </a:rPr>
              <a:t>Why You Should Take This Class</a:t>
            </a:r>
            <a:endParaRPr>
              <a:solidFill>
                <a:srgbClr val="3F3F3F"/>
              </a:solidFill>
            </a:endParaRPr>
          </a:p>
        </p:txBody>
      </p:sp>
      <p:sp>
        <p:nvSpPr>
          <p:cNvPr id="106" name="Google Shape;106;p15"/>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Font typeface="Arial"/>
              <a:buNone/>
            </a:pPr>
            <a:r>
              <a:rPr lang="en-US">
                <a:solidFill>
                  <a:srgbClr val="3F3F3F"/>
                </a:solidFill>
              </a:rPr>
              <a:t>Because you want to:</a:t>
            </a:r>
            <a:endParaRPr>
              <a:solidFill>
                <a:srgbClr val="3F3F3F"/>
              </a:solidFill>
            </a:endParaRPr>
          </a:p>
          <a:p>
            <a:pPr indent="0" lvl="0" marL="0" rtl="0" algn="l">
              <a:lnSpc>
                <a:spcPct val="100000"/>
              </a:lnSpc>
              <a:spcBef>
                <a:spcPts val="0"/>
              </a:spcBef>
              <a:spcAft>
                <a:spcPts val="0"/>
              </a:spcAft>
              <a:buClr>
                <a:srgbClr val="3F3F3F"/>
              </a:buClr>
              <a:buSzPts val="2800"/>
              <a:buFont typeface="Arial"/>
              <a:buNone/>
            </a:pPr>
            <a:r>
              <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Put your models into production</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Build an application using your models</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Take advantage of available models</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Integrate and orchestrate applications</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Deploy and manage increasing amounts of data</a:t>
            </a:r>
            <a:endParaRPr>
              <a:solidFill>
                <a:srgbClr val="3F3F3F"/>
              </a:solidFill>
            </a:endParaRPr>
          </a:p>
          <a:p>
            <a:pPr indent="0" lvl="0" marL="0" rtl="0" algn="l">
              <a:lnSpc>
                <a:spcPct val="150000"/>
              </a:lnSpc>
              <a:spcBef>
                <a:spcPts val="560"/>
              </a:spcBef>
              <a:spcAft>
                <a:spcPts val="0"/>
              </a:spcAft>
              <a:buNone/>
            </a:pPr>
            <a:r>
              <a:t/>
            </a:r>
            <a:endParaRPr>
              <a:solidFill>
                <a:srgbClr val="3F3F3F"/>
              </a:solidFill>
            </a:endParaRPr>
          </a:p>
        </p:txBody>
      </p:sp>
      <p:sp>
        <p:nvSpPr>
          <p:cNvPr id="107" name="Google Shape;107;p1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6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Idea</a:t>
            </a:r>
            <a:endParaRPr/>
          </a:p>
        </p:txBody>
      </p:sp>
      <p:sp>
        <p:nvSpPr>
          <p:cNvPr id="1180" name="Google Shape;1180;p60"/>
          <p:cNvSpPr txBox="1"/>
          <p:nvPr>
            <p:ph idx="1" type="body"/>
          </p:nvPr>
        </p:nvSpPr>
        <p:spPr>
          <a:xfrm>
            <a:off x="269250" y="964200"/>
            <a:ext cx="11167500" cy="4929600"/>
          </a:xfrm>
          <a:prstGeom prst="rect">
            <a:avLst/>
          </a:prstGeom>
        </p:spPr>
        <p:txBody>
          <a:bodyPr anchorCtr="0" anchor="t" bIns="45700" lIns="91425" spcFirstLastPara="1" rIns="91425" wrap="square" tIns="45700">
            <a:noAutofit/>
          </a:bodyPr>
          <a:lstStyle/>
          <a:p>
            <a:pPr indent="-393700" lvl="0" marL="457200" rtl="0" algn="l">
              <a:lnSpc>
                <a:spcPct val="115000"/>
              </a:lnSpc>
              <a:spcBef>
                <a:spcPts val="560"/>
              </a:spcBef>
              <a:spcAft>
                <a:spcPts val="0"/>
              </a:spcAft>
              <a:buClr>
                <a:srgbClr val="3F3F3F"/>
              </a:buClr>
              <a:buSzPts val="2600"/>
              <a:buChar char="•"/>
            </a:pPr>
            <a:r>
              <a:rPr lang="en-US" sz="2600">
                <a:solidFill>
                  <a:srgbClr val="3F3F3F"/>
                </a:solidFill>
              </a:rPr>
              <a:t>Pavlos likes cheeses and when he throws parties he </a:t>
            </a:r>
            <a:r>
              <a:rPr lang="en-US" sz="2600">
                <a:solidFill>
                  <a:srgbClr val="3F3F3F"/>
                </a:solidFill>
              </a:rPr>
              <a:t>always</a:t>
            </a:r>
            <a:r>
              <a:rPr lang="en-US" sz="2600">
                <a:solidFill>
                  <a:srgbClr val="3F3F3F"/>
                </a:solidFill>
              </a:rPr>
              <a:t> have cheese for his guests. </a:t>
            </a:r>
            <a:endParaRPr sz="2600">
              <a:solidFill>
                <a:srgbClr val="3F3F3F"/>
              </a:solidFill>
            </a:endParaRPr>
          </a:p>
          <a:p>
            <a:pPr indent="-393700" lvl="0" marL="457200" rtl="0" algn="l">
              <a:lnSpc>
                <a:spcPct val="115000"/>
              </a:lnSpc>
              <a:spcBef>
                <a:spcPts val="0"/>
              </a:spcBef>
              <a:spcAft>
                <a:spcPts val="0"/>
              </a:spcAft>
              <a:buClr>
                <a:srgbClr val="3F3F3F"/>
              </a:buClr>
              <a:buSzPts val="2600"/>
              <a:buChar char="•"/>
            </a:pPr>
            <a:r>
              <a:rPr lang="en-US" sz="2600">
                <a:solidFill>
                  <a:srgbClr val="3F3F3F"/>
                </a:solidFill>
              </a:rPr>
              <a:t>He wants to build an app to identify cheese types and learn what cheeses go with each other, how to pair it with wines, the way this particular cheese is made, a history of the cheese etc.</a:t>
            </a:r>
            <a:endParaRPr sz="2600">
              <a:solidFill>
                <a:srgbClr val="3F3F3F"/>
              </a:solidFill>
            </a:endParaRPr>
          </a:p>
          <a:p>
            <a:pPr indent="-393700" lvl="0" marL="457200" rtl="0" algn="l">
              <a:lnSpc>
                <a:spcPct val="115000"/>
              </a:lnSpc>
              <a:spcBef>
                <a:spcPts val="0"/>
              </a:spcBef>
              <a:spcAft>
                <a:spcPts val="0"/>
              </a:spcAft>
              <a:buClr>
                <a:srgbClr val="3F3F3F"/>
              </a:buClr>
              <a:buSzPts val="2600"/>
              <a:buChar char="•"/>
            </a:pPr>
            <a:r>
              <a:rPr lang="en-US" sz="2200" u="sng">
                <a:solidFill>
                  <a:schemeClr val="hlink"/>
                </a:solidFill>
                <a:hlinkClick r:id="rId3"/>
              </a:rPr>
              <a:t>Project Summary</a:t>
            </a:r>
            <a:endParaRPr sz="2600">
              <a:solidFill>
                <a:srgbClr val="3F3F3F"/>
              </a:solidFill>
            </a:endParaRPr>
          </a:p>
        </p:txBody>
      </p:sp>
      <p:sp>
        <p:nvSpPr>
          <p:cNvPr id="1181" name="Google Shape;1181;p6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182" name="Google Shape;1182;p60"/>
          <p:cNvGrpSpPr/>
          <p:nvPr/>
        </p:nvGrpSpPr>
        <p:grpSpPr>
          <a:xfrm>
            <a:off x="0" y="3714775"/>
            <a:ext cx="12039601" cy="2300283"/>
            <a:chOff x="0" y="3714775"/>
            <a:chExt cx="12039601" cy="2300283"/>
          </a:xfrm>
        </p:grpSpPr>
        <p:pic>
          <p:nvPicPr>
            <p:cNvPr id="1183" name="Google Shape;1183;p60"/>
            <p:cNvPicPr preferRelativeResize="0"/>
            <p:nvPr/>
          </p:nvPicPr>
          <p:blipFill>
            <a:blip r:embed="rId4">
              <a:alphaModFix/>
            </a:blip>
            <a:stretch>
              <a:fillRect/>
            </a:stretch>
          </p:blipFill>
          <p:spPr>
            <a:xfrm>
              <a:off x="0" y="4271975"/>
              <a:ext cx="2619375" cy="1743075"/>
            </a:xfrm>
            <a:prstGeom prst="rect">
              <a:avLst/>
            </a:prstGeom>
            <a:noFill/>
            <a:ln>
              <a:noFill/>
            </a:ln>
          </p:spPr>
        </p:pic>
        <p:pic>
          <p:nvPicPr>
            <p:cNvPr id="1184" name="Google Shape;1184;p60"/>
            <p:cNvPicPr preferRelativeResize="0"/>
            <p:nvPr/>
          </p:nvPicPr>
          <p:blipFill>
            <a:blip r:embed="rId5">
              <a:alphaModFix/>
            </a:blip>
            <a:stretch>
              <a:fillRect/>
            </a:stretch>
          </p:blipFill>
          <p:spPr>
            <a:xfrm>
              <a:off x="2619375" y="4361263"/>
              <a:ext cx="3067050" cy="1485900"/>
            </a:xfrm>
            <a:prstGeom prst="rect">
              <a:avLst/>
            </a:prstGeom>
            <a:noFill/>
            <a:ln>
              <a:noFill/>
            </a:ln>
          </p:spPr>
        </p:pic>
        <p:pic>
          <p:nvPicPr>
            <p:cNvPr id="1185" name="Google Shape;1185;p60"/>
            <p:cNvPicPr preferRelativeResize="0"/>
            <p:nvPr/>
          </p:nvPicPr>
          <p:blipFill>
            <a:blip r:embed="rId6">
              <a:alphaModFix/>
            </a:blip>
            <a:stretch>
              <a:fillRect/>
            </a:stretch>
          </p:blipFill>
          <p:spPr>
            <a:xfrm>
              <a:off x="6232550" y="3714775"/>
              <a:ext cx="3067051" cy="2300283"/>
            </a:xfrm>
            <a:prstGeom prst="rect">
              <a:avLst/>
            </a:prstGeom>
            <a:noFill/>
            <a:ln>
              <a:noFill/>
            </a:ln>
          </p:spPr>
        </p:pic>
        <p:pic>
          <p:nvPicPr>
            <p:cNvPr id="1186" name="Google Shape;1186;p60"/>
            <p:cNvPicPr preferRelativeResize="0"/>
            <p:nvPr/>
          </p:nvPicPr>
          <p:blipFill>
            <a:blip r:embed="rId7">
              <a:alphaModFix/>
            </a:blip>
            <a:stretch>
              <a:fillRect/>
            </a:stretch>
          </p:blipFill>
          <p:spPr>
            <a:xfrm>
              <a:off x="9542860" y="4271975"/>
              <a:ext cx="2496741" cy="1664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xEl>
                                              <p:pRg end="0" st="0"/>
                                            </p:txEl>
                                          </p:spTgt>
                                        </p:tgtEl>
                                        <p:attrNameLst>
                                          <p:attrName>style.visibility</p:attrName>
                                        </p:attrNameLst>
                                      </p:cBhvr>
                                      <p:to>
                                        <p:strVal val="visible"/>
                                      </p:to>
                                    </p:set>
                                    <p:animEffect filter="fade" transition="in">
                                      <p:cBhvr>
                                        <p:cTn dur="1000"/>
                                        <p:tgtEl>
                                          <p:spTgt spid="11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xEl>
                                              <p:pRg end="1" st="1"/>
                                            </p:txEl>
                                          </p:spTgt>
                                        </p:tgtEl>
                                        <p:attrNameLst>
                                          <p:attrName>style.visibility</p:attrName>
                                        </p:attrNameLst>
                                      </p:cBhvr>
                                      <p:to>
                                        <p:strVal val="visible"/>
                                      </p:to>
                                    </p:set>
                                    <p:animEffect filter="fade" transition="in">
                                      <p:cBhvr>
                                        <p:cTn dur="1000"/>
                                        <p:tgtEl>
                                          <p:spTgt spid="11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xEl>
                                              <p:pRg end="2" st="2"/>
                                            </p:txEl>
                                          </p:spTgt>
                                        </p:tgtEl>
                                        <p:attrNameLst>
                                          <p:attrName>style.visibility</p:attrName>
                                        </p:attrNameLst>
                                      </p:cBhvr>
                                      <p:to>
                                        <p:strVal val="visible"/>
                                      </p:to>
                                    </p:set>
                                    <p:animEffect filter="fade" transition="in">
                                      <p:cBhvr>
                                        <p:cTn dur="1000"/>
                                        <p:tgtEl>
                                          <p:spTgt spid="11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61"/>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Formaggio.me </a:t>
            </a:r>
            <a:r>
              <a:rPr lang="en-US">
                <a:solidFill>
                  <a:srgbClr val="3F3F3F"/>
                </a:solidFill>
              </a:rPr>
              <a:t>Problem Definition</a:t>
            </a:r>
            <a:endParaRPr>
              <a:solidFill>
                <a:srgbClr val="3F3F3F"/>
              </a:solidFill>
            </a:endParaRPr>
          </a:p>
        </p:txBody>
      </p:sp>
      <p:sp>
        <p:nvSpPr>
          <p:cNvPr id="1193" name="Google Shape;1193;p61"/>
          <p:cNvSpPr txBox="1"/>
          <p:nvPr>
            <p:ph idx="1" type="body"/>
          </p:nvPr>
        </p:nvSpPr>
        <p:spPr>
          <a:xfrm>
            <a:off x="461100" y="1809750"/>
            <a:ext cx="112698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3F3F3F"/>
                </a:solidFill>
              </a:rPr>
              <a:t>Imagine being able to identify a cheese by simply taking a photo of it. Our app uses AI-powered visual recognition technology to help you identify the cheese you're looking at, and then provides you with a wealth of information about it.</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rPr lang="en-US" sz="2400">
                <a:solidFill>
                  <a:srgbClr val="3F3F3F"/>
                </a:solidFill>
              </a:rPr>
              <a:t>Take a </a:t>
            </a:r>
            <a:r>
              <a:rPr lang="en-US" sz="2600">
                <a:solidFill>
                  <a:srgbClr val="0B5394"/>
                </a:solidFill>
              </a:rPr>
              <a:t>photo</a:t>
            </a:r>
            <a:r>
              <a:rPr lang="en-US" sz="2400">
                <a:solidFill>
                  <a:srgbClr val="1010BC"/>
                </a:solidFill>
              </a:rPr>
              <a:t> </a:t>
            </a:r>
            <a:r>
              <a:rPr lang="en-US" sz="2600">
                <a:solidFill>
                  <a:srgbClr val="0B5394"/>
                </a:solidFill>
              </a:rPr>
              <a:t>of</a:t>
            </a:r>
            <a:r>
              <a:rPr lang="en-US" sz="2400">
                <a:solidFill>
                  <a:srgbClr val="1010BC"/>
                </a:solidFill>
              </a:rPr>
              <a:t> </a:t>
            </a:r>
            <a:r>
              <a:rPr lang="en-US" sz="2600">
                <a:solidFill>
                  <a:srgbClr val="0B5394"/>
                </a:solidFill>
              </a:rPr>
              <a:t>the</a:t>
            </a:r>
            <a:r>
              <a:rPr lang="en-US" sz="2400">
                <a:solidFill>
                  <a:srgbClr val="1010BC"/>
                </a:solidFill>
              </a:rPr>
              <a:t> </a:t>
            </a:r>
            <a:r>
              <a:rPr lang="en-US" sz="2600">
                <a:solidFill>
                  <a:srgbClr val="0B5394"/>
                </a:solidFill>
              </a:rPr>
              <a:t>cheese</a:t>
            </a:r>
            <a:r>
              <a:rPr lang="en-US" sz="2400">
                <a:solidFill>
                  <a:srgbClr val="3F3F3F"/>
                </a:solidFill>
              </a:rPr>
              <a:t>, and our app will identify it for you. Then, dive deeper into the world of cheese with our interactive chatbot. Ask questions about the cheese's origin, production process, nutritional information, and history.  </a:t>
            </a:r>
            <a:endParaRPr sz="2400">
              <a:solidFill>
                <a:srgbClr val="3F3F3F"/>
              </a:solidFill>
            </a:endParaRPr>
          </a:p>
          <a:p>
            <a:pPr indent="0" lvl="0" marL="0" rtl="0" algn="l">
              <a:spcBef>
                <a:spcPts val="1200"/>
              </a:spcBef>
              <a:spcAft>
                <a:spcPts val="0"/>
              </a:spcAft>
              <a:buNone/>
            </a:pPr>
            <a:r>
              <a:t/>
            </a:r>
            <a:endParaRPr sz="2400">
              <a:solidFill>
                <a:srgbClr val="3F3F3F"/>
              </a:solidFill>
            </a:endParaRPr>
          </a:p>
        </p:txBody>
      </p:sp>
      <p:sp>
        <p:nvSpPr>
          <p:cNvPr id="1194" name="Google Shape;1194;p6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62"/>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Formaggio.me Problem Definition</a:t>
            </a:r>
            <a:endParaRPr>
              <a:solidFill>
                <a:srgbClr val="3F3F3F"/>
              </a:solidFill>
            </a:endParaRPr>
          </a:p>
        </p:txBody>
      </p:sp>
      <p:sp>
        <p:nvSpPr>
          <p:cNvPr id="1201" name="Google Shape;1201;p62"/>
          <p:cNvSpPr txBox="1"/>
          <p:nvPr>
            <p:ph idx="1" type="body"/>
          </p:nvPr>
        </p:nvSpPr>
        <p:spPr>
          <a:xfrm>
            <a:off x="500600" y="1029375"/>
            <a:ext cx="112698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rPr lang="en-US" sz="2600">
                <a:solidFill>
                  <a:srgbClr val="0B5394"/>
                </a:solidFill>
              </a:rPr>
              <a:t>Want</a:t>
            </a:r>
            <a:r>
              <a:rPr lang="en-US" sz="2400">
                <a:solidFill>
                  <a:srgbClr val="1010BC"/>
                </a:solidFill>
              </a:rPr>
              <a:t> </a:t>
            </a:r>
            <a:r>
              <a:rPr lang="en-US" sz="2600">
                <a:solidFill>
                  <a:srgbClr val="0B5394"/>
                </a:solidFill>
              </a:rPr>
              <a:t>to</a:t>
            </a:r>
            <a:r>
              <a:rPr lang="en-US" sz="2400">
                <a:solidFill>
                  <a:srgbClr val="1010BC"/>
                </a:solidFill>
              </a:rPr>
              <a:t> </a:t>
            </a:r>
            <a:r>
              <a:rPr lang="en-US" sz="2600">
                <a:solidFill>
                  <a:srgbClr val="0B5394"/>
                </a:solidFill>
              </a:rPr>
              <a:t>host</a:t>
            </a:r>
            <a:r>
              <a:rPr lang="en-US" sz="2400">
                <a:solidFill>
                  <a:srgbClr val="1010BC"/>
                </a:solidFill>
              </a:rPr>
              <a:t> </a:t>
            </a:r>
            <a:r>
              <a:rPr lang="en-US" sz="2600">
                <a:solidFill>
                  <a:srgbClr val="0B5394"/>
                </a:solidFill>
              </a:rPr>
              <a:t>a cheese</a:t>
            </a:r>
            <a:r>
              <a:rPr lang="en-US" sz="2400">
                <a:solidFill>
                  <a:srgbClr val="1010BC"/>
                </a:solidFill>
              </a:rPr>
              <a:t>-</a:t>
            </a:r>
            <a:r>
              <a:rPr lang="en-US" sz="2600">
                <a:solidFill>
                  <a:srgbClr val="0B5394"/>
                </a:solidFill>
              </a:rPr>
              <a:t>tasting</a:t>
            </a:r>
            <a:r>
              <a:rPr lang="en-US" sz="2400">
                <a:solidFill>
                  <a:srgbClr val="1010BC"/>
                </a:solidFill>
              </a:rPr>
              <a:t> </a:t>
            </a:r>
            <a:r>
              <a:rPr lang="en-US" sz="2600">
                <a:solidFill>
                  <a:srgbClr val="0B5394"/>
                </a:solidFill>
              </a:rPr>
              <a:t>party</a:t>
            </a:r>
            <a:r>
              <a:rPr lang="en-US" sz="2400">
                <a:solidFill>
                  <a:srgbClr val="1010BC"/>
                </a:solidFill>
              </a:rPr>
              <a:t>? </a:t>
            </a:r>
            <a:r>
              <a:rPr b="1" lang="en-US" sz="2400">
                <a:solidFill>
                  <a:srgbClr val="3F3F3F"/>
                </a:solidFill>
              </a:rPr>
              <a:t>Formaggio.me</a:t>
            </a:r>
            <a:r>
              <a:rPr lang="en-US" sz="2400">
                <a:solidFill>
                  <a:srgbClr val="3F3F3F"/>
                </a:solidFill>
              </a:rPr>
              <a:t> makes it easy. Use our app to select the perfect cheeses for your gathering, and then get expert advice on pairing them with wines, crackers, and other accompaniments. Our chatbot is always available to help you plan the perfect cheese platter.</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rPr b="1" lang="en-US" sz="2400">
                <a:solidFill>
                  <a:srgbClr val="3F3F3F"/>
                </a:solidFill>
              </a:rPr>
              <a:t>Formaggio.me</a:t>
            </a:r>
            <a:r>
              <a:rPr lang="en-US" sz="2400">
                <a:solidFill>
                  <a:srgbClr val="3F3F3F"/>
                </a:solidFill>
              </a:rPr>
              <a:t> is your </a:t>
            </a:r>
            <a:r>
              <a:rPr lang="en-US" sz="2600">
                <a:solidFill>
                  <a:srgbClr val="0B5394"/>
                </a:solidFill>
              </a:rPr>
              <a:t>one</a:t>
            </a:r>
            <a:r>
              <a:rPr lang="en-US" sz="2400">
                <a:solidFill>
                  <a:srgbClr val="1010BC"/>
                </a:solidFill>
              </a:rPr>
              <a:t>-</a:t>
            </a:r>
            <a:r>
              <a:rPr lang="en-US" sz="2600">
                <a:solidFill>
                  <a:srgbClr val="0B5394"/>
                </a:solidFill>
              </a:rPr>
              <a:t>stop</a:t>
            </a:r>
            <a:r>
              <a:rPr lang="en-US" sz="2400">
                <a:solidFill>
                  <a:srgbClr val="1010BC"/>
                </a:solidFill>
              </a:rPr>
              <a:t>-</a:t>
            </a:r>
            <a:r>
              <a:rPr lang="en-US" sz="2600">
                <a:solidFill>
                  <a:srgbClr val="0B5394"/>
                </a:solidFill>
              </a:rPr>
              <a:t>shop</a:t>
            </a:r>
            <a:r>
              <a:rPr lang="en-US" sz="2400">
                <a:solidFill>
                  <a:srgbClr val="1010BC"/>
                </a:solidFill>
              </a:rPr>
              <a:t> </a:t>
            </a:r>
            <a:r>
              <a:rPr lang="en-US" sz="2400">
                <a:solidFill>
                  <a:srgbClr val="3F3F3F"/>
                </a:solidFill>
              </a:rPr>
              <a:t>for all things cheese. With our app, you'll never be stuck wondering what that delicious cheese is or how to pair it with other foods. Whether you're a cheese aficionado or just starting to explore the world of cheese, </a:t>
            </a:r>
            <a:r>
              <a:rPr b="1" lang="en-US" sz="2400">
                <a:solidFill>
                  <a:srgbClr val="3F3F3F"/>
                </a:solidFill>
              </a:rPr>
              <a:t>Formaggio.me</a:t>
            </a:r>
            <a:r>
              <a:rPr lang="en-US" sz="2400">
                <a:solidFill>
                  <a:srgbClr val="3F3F3F"/>
                </a:solidFill>
              </a:rPr>
              <a:t> is the perfect companion for your culinary journey.</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t/>
            </a:r>
            <a:endParaRPr sz="2400">
              <a:solidFill>
                <a:srgbClr val="3F3F3F"/>
              </a:solidFill>
            </a:endParaRPr>
          </a:p>
          <a:p>
            <a:pPr indent="0" lvl="0" marL="0" rtl="0" algn="l">
              <a:spcBef>
                <a:spcPts val="1200"/>
              </a:spcBef>
              <a:spcAft>
                <a:spcPts val="0"/>
              </a:spcAft>
              <a:buNone/>
            </a:pPr>
            <a:r>
              <a:t/>
            </a:r>
            <a:endParaRPr sz="2400">
              <a:solidFill>
                <a:srgbClr val="3F3F3F"/>
              </a:solidFill>
            </a:endParaRPr>
          </a:p>
        </p:txBody>
      </p:sp>
      <p:sp>
        <p:nvSpPr>
          <p:cNvPr id="1202" name="Google Shape;1202;p6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63"/>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Proposed Solution</a:t>
            </a:r>
            <a:endParaRPr>
              <a:solidFill>
                <a:srgbClr val="3F3F3F"/>
              </a:solidFill>
            </a:endParaRPr>
          </a:p>
        </p:txBody>
      </p:sp>
      <p:sp>
        <p:nvSpPr>
          <p:cNvPr id="1209" name="Google Shape;1209;p63"/>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2400">
                <a:solidFill>
                  <a:srgbClr val="3F3F3F"/>
                </a:solidFill>
              </a:rPr>
              <a:t>Key Features:</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Visual cheese identification using AI-powered technology</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Interactive chatbot for asking questions about cheese</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In-depth information on cheese origin, production process, nutritional information, and history</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Expert advice on pairing cheese with wines, crackers, and other accompaniments</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Perfect for cheese enthusiasts, party planners, and anyone looking to explore the world of cheese</a:t>
            </a:r>
            <a:endParaRPr sz="2400">
              <a:solidFill>
                <a:srgbClr val="3F3F3F"/>
              </a:solidFill>
            </a:endParaRPr>
          </a:p>
          <a:p>
            <a:pPr indent="0" lvl="0" marL="0" rtl="0" algn="l">
              <a:spcBef>
                <a:spcPts val="1000"/>
              </a:spcBef>
              <a:spcAft>
                <a:spcPts val="1000"/>
              </a:spcAft>
              <a:buNone/>
            </a:pPr>
            <a:r>
              <a:t/>
            </a:r>
            <a:endParaRPr sz="2400">
              <a:solidFill>
                <a:srgbClr val="404040"/>
              </a:solidFill>
            </a:endParaRPr>
          </a:p>
        </p:txBody>
      </p:sp>
      <p:sp>
        <p:nvSpPr>
          <p:cNvPr id="1210" name="Google Shape;1210;p6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6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Project Execution Steps</a:t>
            </a:r>
            <a:endParaRPr>
              <a:solidFill>
                <a:srgbClr val="3F3F3F"/>
              </a:solidFill>
            </a:endParaRPr>
          </a:p>
        </p:txBody>
      </p:sp>
      <p:sp>
        <p:nvSpPr>
          <p:cNvPr id="1217" name="Google Shape;1217;p64"/>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400050" lvl="0" marL="457200" rtl="0" algn="l">
              <a:lnSpc>
                <a:spcPct val="125000"/>
              </a:lnSpc>
              <a:spcBef>
                <a:spcPts val="560"/>
              </a:spcBef>
              <a:spcAft>
                <a:spcPts val="0"/>
              </a:spcAft>
              <a:buClr>
                <a:srgbClr val="3F3F3F"/>
              </a:buClr>
              <a:buSzPts val="2700"/>
              <a:buChar char="•"/>
            </a:pPr>
            <a:r>
              <a:rPr lang="en-US" sz="2700">
                <a:solidFill>
                  <a:srgbClr val="3F3F3F"/>
                </a:solidFill>
              </a:rPr>
              <a:t>Project Ideation / Requirements</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Data Exploration</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Model Exploration</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Prototyping</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Model Serving</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Product </a:t>
            </a:r>
            <a:r>
              <a:rPr lang="en-US" sz="2700">
                <a:solidFill>
                  <a:srgbClr val="3F3F3F"/>
                </a:solidFill>
              </a:rPr>
              <a:t>Development</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ML Integration</a:t>
            </a:r>
            <a:endParaRPr sz="2700">
              <a:solidFill>
                <a:srgbClr val="3F3F3F"/>
              </a:solidFill>
            </a:endParaRPr>
          </a:p>
          <a:p>
            <a:pPr indent="-400050" lvl="0" marL="457200" rtl="0" algn="l">
              <a:lnSpc>
                <a:spcPct val="125000"/>
              </a:lnSpc>
              <a:spcBef>
                <a:spcPts val="1000"/>
              </a:spcBef>
              <a:spcAft>
                <a:spcPts val="1000"/>
              </a:spcAft>
              <a:buClr>
                <a:srgbClr val="3F3F3F"/>
              </a:buClr>
              <a:buSzPts val="2700"/>
              <a:buChar char="•"/>
            </a:pPr>
            <a:r>
              <a:rPr lang="en-US" sz="2700">
                <a:solidFill>
                  <a:srgbClr val="3F3F3F"/>
                </a:solidFill>
              </a:rPr>
              <a:t>Deployment</a:t>
            </a:r>
            <a:endParaRPr sz="27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65"/>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Resources </a:t>
            </a:r>
            <a:endParaRPr/>
          </a:p>
        </p:txBody>
      </p:sp>
      <p:sp>
        <p:nvSpPr>
          <p:cNvPr id="1224" name="Google Shape;1224;p65"/>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solidFill>
                  <a:srgbClr val="3F3F3F"/>
                </a:solidFill>
              </a:rPr>
              <a:t>We will be using Google Cloud Platform (GCP). Each student receives a credit allocation, and we have extensive experience working with GCP. All tutorials will be conducted in GCP environments using TensorFlow and PyTorch.</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0"/>
              </a:spcBef>
              <a:spcAft>
                <a:spcPts val="0"/>
              </a:spcAft>
              <a:buNone/>
            </a:pPr>
            <a:r>
              <a:rPr lang="en-US" sz="2400">
                <a:solidFill>
                  <a:srgbClr val="3F3F3F"/>
                </a:solidFill>
              </a:rPr>
              <a:t>While AWS tutorials will be provided, they are not fully supported or extensively tested.  </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rPr lang="en-US" sz="2400">
                <a:solidFill>
                  <a:srgbClr val="3F3F3F"/>
                </a:solidFill>
              </a:rPr>
              <a:t>Additionally, we expect to have GPU credits from </a:t>
            </a:r>
            <a:r>
              <a:rPr lang="en-US" sz="2400" u="sng">
                <a:solidFill>
                  <a:schemeClr val="hlink"/>
                </a:solidFill>
                <a:hlinkClick r:id="rId3"/>
              </a:rPr>
              <a:t>Modal</a:t>
            </a:r>
            <a:r>
              <a:rPr lang="en-US" sz="2400">
                <a:solidFill>
                  <a:srgbClr val="3F3F3F"/>
                </a:solidFill>
              </a:rPr>
              <a:t>, along with a guest lecture.</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spcBef>
                <a:spcPts val="560"/>
              </a:spcBef>
              <a:spcAft>
                <a:spcPts val="0"/>
              </a:spcAft>
              <a:buNone/>
            </a:pPr>
            <a:r>
              <a:t/>
            </a:r>
            <a:endParaRPr sz="24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66"/>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Previous Year’s Projects</a:t>
            </a:r>
            <a:endParaRPr/>
          </a:p>
        </p:txBody>
      </p:sp>
      <p:sp>
        <p:nvSpPr>
          <p:cNvPr id="1231" name="Google Shape;1231;p66"/>
          <p:cNvSpPr txBox="1"/>
          <p:nvPr>
            <p:ph idx="1" type="body"/>
          </p:nvPr>
        </p:nvSpPr>
        <p:spPr>
          <a:xfrm>
            <a:off x="401850" y="6496602"/>
            <a:ext cx="10515600" cy="5418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u="sng">
                <a:solidFill>
                  <a:schemeClr val="hlink"/>
                </a:solidFill>
                <a:hlinkClick r:id="rId3"/>
              </a:rPr>
              <a:t>https://medium.com/institute-for-applied-computational-science/ac215-fall2023-projects/home</a:t>
            </a:r>
            <a:endParaRPr sz="1800"/>
          </a:p>
        </p:txBody>
      </p:sp>
      <p:sp>
        <p:nvSpPr>
          <p:cNvPr id="1232" name="Google Shape;1232;p6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33" name="Google Shape;1233;p66"/>
          <p:cNvPicPr preferRelativeResize="0"/>
          <p:nvPr/>
        </p:nvPicPr>
        <p:blipFill>
          <a:blip r:embed="rId4">
            <a:alphaModFix/>
          </a:blip>
          <a:stretch>
            <a:fillRect/>
          </a:stretch>
        </p:blipFill>
        <p:spPr>
          <a:xfrm>
            <a:off x="2627783" y="848225"/>
            <a:ext cx="6063741" cy="56046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67"/>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US"/>
              <a:t>How to Scope your </a:t>
            </a:r>
            <a:r>
              <a:rPr lang="en-US"/>
              <a:t>Project</a:t>
            </a:r>
            <a:endParaRPr/>
          </a:p>
        </p:txBody>
      </p:sp>
      <p:grpSp>
        <p:nvGrpSpPr>
          <p:cNvPr id="1240" name="Google Shape;1240;p67"/>
          <p:cNvGrpSpPr/>
          <p:nvPr/>
        </p:nvGrpSpPr>
        <p:grpSpPr>
          <a:xfrm>
            <a:off x="332496" y="1144957"/>
            <a:ext cx="2926115" cy="5112671"/>
            <a:chOff x="1083025" y="2306625"/>
            <a:chExt cx="1834900" cy="3215516"/>
          </a:xfrm>
        </p:grpSpPr>
        <p:sp>
          <p:nvSpPr>
            <p:cNvPr id="1241" name="Google Shape;1241;p67"/>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E69138"/>
                  </a:solidFill>
                </a:rPr>
                <a:t>Proof Of Concept (POC)</a:t>
              </a:r>
              <a:endParaRPr b="1" sz="1900">
                <a:solidFill>
                  <a:srgbClr val="E69138"/>
                </a:solidFill>
              </a:endParaRPr>
            </a:p>
          </p:txBody>
        </p:sp>
        <p:sp>
          <p:nvSpPr>
            <p:cNvPr id="1242" name="Google Shape;1242;p67"/>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783F04"/>
                </a:buClr>
                <a:buSzPts val="1300"/>
                <a:buChar char="●"/>
              </a:pPr>
              <a:r>
                <a:rPr lang="en-US" sz="1300">
                  <a:solidFill>
                    <a:srgbClr val="783F04"/>
                  </a:solidFill>
                </a:rPr>
                <a:t>Experiment potential ideas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Check feasibility of the idea</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Use a subset of data to make experiments simpler to run</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E.g.: Verify if our language task can be performed by transfer learning using a transformer model</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b="1" lang="en-US" sz="1300">
                  <a:solidFill>
                    <a:srgbClr val="783F04"/>
                  </a:solidFill>
                </a:rPr>
                <a:t>Users:</a:t>
              </a:r>
              <a:r>
                <a:rPr lang="en-US" sz="1300">
                  <a:solidFill>
                    <a:srgbClr val="783F04"/>
                  </a:solidFill>
                </a:rPr>
                <a:t> Internal team</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b="1" lang="en-US" sz="1300">
                  <a:solidFill>
                    <a:srgbClr val="783F04"/>
                  </a:solidFill>
                </a:rPr>
                <a:t>Duration:</a:t>
              </a:r>
              <a:r>
                <a:rPr lang="en-US" sz="1300">
                  <a:solidFill>
                    <a:srgbClr val="783F04"/>
                  </a:solidFill>
                </a:rPr>
                <a:t> Days to few weeks</a:t>
              </a:r>
              <a:endParaRPr sz="1300">
                <a:solidFill>
                  <a:srgbClr val="783F04"/>
                </a:solidFill>
              </a:endParaRPr>
            </a:p>
            <a:p>
              <a:pPr indent="0" lvl="0" marL="0" rtl="0" algn="l">
                <a:lnSpc>
                  <a:spcPct val="115000"/>
                </a:lnSpc>
                <a:spcBef>
                  <a:spcPts val="0"/>
                </a:spcBef>
                <a:spcAft>
                  <a:spcPts val="2100"/>
                </a:spcAft>
                <a:buNone/>
              </a:pPr>
              <a:r>
                <a:t/>
              </a:r>
              <a:endParaRPr sz="1100">
                <a:solidFill>
                  <a:srgbClr val="783F04"/>
                </a:solidFill>
              </a:endParaRPr>
            </a:p>
          </p:txBody>
        </p:sp>
        <p:sp>
          <p:nvSpPr>
            <p:cNvPr id="1243" name="Google Shape;1243;p67"/>
            <p:cNvSpPr/>
            <p:nvPr/>
          </p:nvSpPr>
          <p:spPr>
            <a:xfrm flipH="1">
              <a:off x="1083025" y="2306625"/>
              <a:ext cx="1834800" cy="143400"/>
            </a:xfrm>
            <a:prstGeom prst="parallelogram">
              <a:avLst>
                <a:gd fmla="val 96952" name="adj"/>
              </a:avLst>
            </a:prstGeom>
            <a:solidFill>
              <a:srgbClr val="F9CB9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44" name="Google Shape;1244;p67"/>
            <p:cNvSpPr/>
            <p:nvPr/>
          </p:nvSpPr>
          <p:spPr>
            <a:xfrm>
              <a:off x="1083125" y="2460449"/>
              <a:ext cx="1834800" cy="143400"/>
            </a:xfrm>
            <a:prstGeom prst="parallelogram">
              <a:avLst>
                <a:gd fmla="val 96952" name="adj"/>
              </a:avLst>
            </a:prstGeom>
            <a:solidFill>
              <a:srgbClr val="F6B2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45" name="Google Shape;1245;p67"/>
          <p:cNvGrpSpPr/>
          <p:nvPr/>
        </p:nvGrpSpPr>
        <p:grpSpPr>
          <a:xfrm>
            <a:off x="3177296" y="1144957"/>
            <a:ext cx="2926115" cy="5112671"/>
            <a:chOff x="1083025" y="2306625"/>
            <a:chExt cx="1834900" cy="3215516"/>
          </a:xfrm>
        </p:grpSpPr>
        <p:sp>
          <p:nvSpPr>
            <p:cNvPr id="1246" name="Google Shape;1246;p67"/>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3C78D8"/>
                  </a:solidFill>
                </a:rPr>
                <a:t>Prototype</a:t>
              </a:r>
              <a:endParaRPr b="1" sz="1900">
                <a:solidFill>
                  <a:srgbClr val="3C78D8"/>
                </a:solidFill>
              </a:endParaRPr>
            </a:p>
          </p:txBody>
        </p:sp>
        <p:sp>
          <p:nvSpPr>
            <p:cNvPr id="1247" name="Google Shape;1247;p67"/>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1C4587"/>
                </a:buClr>
                <a:buSzPts val="1300"/>
                <a:buChar char="●"/>
              </a:pPr>
              <a:r>
                <a:rPr lang="en-US" sz="1300">
                  <a:solidFill>
                    <a:srgbClr val="1C4587"/>
                  </a:solidFill>
                </a:rPr>
                <a:t>A mockup or functional product that can showcase your ideas</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lang="en-US" sz="1300">
                  <a:solidFill>
                    <a:srgbClr val="1C4587"/>
                  </a:solidFill>
                </a:rPr>
                <a:t>E.g.: A mockup web app to show user experience and flow</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b="1" lang="en-US" sz="1300">
                  <a:solidFill>
                    <a:srgbClr val="1C4587"/>
                  </a:solidFill>
                </a:rPr>
                <a:t>Users:</a:t>
              </a:r>
              <a:r>
                <a:rPr lang="en-US" sz="1300">
                  <a:solidFill>
                    <a:srgbClr val="1C4587"/>
                  </a:solidFill>
                </a:rPr>
                <a:t> Internal team</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b="1" lang="en-US" sz="1300">
                  <a:solidFill>
                    <a:srgbClr val="1C4587"/>
                  </a:solidFill>
                </a:rPr>
                <a:t>Duration:</a:t>
              </a:r>
              <a:r>
                <a:rPr lang="en-US" sz="1300">
                  <a:solidFill>
                    <a:srgbClr val="1C4587"/>
                  </a:solidFill>
                </a:rPr>
                <a:t> Weeks</a:t>
              </a:r>
              <a:endParaRPr sz="1300">
                <a:solidFill>
                  <a:srgbClr val="1C4587"/>
                </a:solidFill>
              </a:endParaRPr>
            </a:p>
            <a:p>
              <a:pPr indent="0" lvl="0" marL="0" rtl="0" algn="l">
                <a:lnSpc>
                  <a:spcPct val="115000"/>
                </a:lnSpc>
                <a:spcBef>
                  <a:spcPts val="0"/>
                </a:spcBef>
                <a:spcAft>
                  <a:spcPts val="2100"/>
                </a:spcAft>
                <a:buNone/>
              </a:pPr>
              <a:r>
                <a:t/>
              </a:r>
              <a:endParaRPr sz="1100">
                <a:solidFill>
                  <a:srgbClr val="0C58D3"/>
                </a:solidFill>
              </a:endParaRPr>
            </a:p>
          </p:txBody>
        </p:sp>
        <p:sp>
          <p:nvSpPr>
            <p:cNvPr id="1248" name="Google Shape;1248;p67"/>
            <p:cNvSpPr/>
            <p:nvPr/>
          </p:nvSpPr>
          <p:spPr>
            <a:xfrm flipH="1">
              <a:off x="1083025" y="2306625"/>
              <a:ext cx="1834800" cy="143400"/>
            </a:xfrm>
            <a:prstGeom prst="parallelogram">
              <a:avLst>
                <a:gd fmla="val 96952" name="adj"/>
              </a:avLst>
            </a:prstGeom>
            <a:solidFill>
              <a:srgbClr val="A4C2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49" name="Google Shape;1249;p67"/>
            <p:cNvSpPr/>
            <p:nvPr/>
          </p:nvSpPr>
          <p:spPr>
            <a:xfrm>
              <a:off x="1083125" y="2460449"/>
              <a:ext cx="1834800" cy="143400"/>
            </a:xfrm>
            <a:prstGeom prst="parallelogram">
              <a:avLst>
                <a:gd fmla="val 96952" name="adj"/>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50" name="Google Shape;1250;p67"/>
          <p:cNvGrpSpPr/>
          <p:nvPr/>
        </p:nvGrpSpPr>
        <p:grpSpPr>
          <a:xfrm>
            <a:off x="6022096" y="1144957"/>
            <a:ext cx="2926115" cy="5112671"/>
            <a:chOff x="1083025" y="2306625"/>
            <a:chExt cx="1834900" cy="3215516"/>
          </a:xfrm>
        </p:grpSpPr>
        <p:sp>
          <p:nvSpPr>
            <p:cNvPr id="1251" name="Google Shape;1251;p67"/>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CC0000"/>
                  </a:solidFill>
                </a:rPr>
                <a:t>Pilot</a:t>
              </a:r>
              <a:endParaRPr b="1" sz="1900">
                <a:solidFill>
                  <a:srgbClr val="CC0000"/>
                </a:solidFill>
              </a:endParaRPr>
            </a:p>
          </p:txBody>
        </p:sp>
        <p:sp>
          <p:nvSpPr>
            <p:cNvPr id="1252" name="Google Shape;1252;p67"/>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660000"/>
                </a:buClr>
                <a:buSzPts val="1300"/>
                <a:buChar char="●"/>
              </a:pPr>
              <a:r>
                <a:rPr lang="en-US" sz="1300">
                  <a:solidFill>
                    <a:srgbClr val="660000"/>
                  </a:solidFill>
                </a:rPr>
                <a:t>A usable and functional product of your solution</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lang="en-US" sz="1300">
                  <a:solidFill>
                    <a:srgbClr val="660000"/>
                  </a:solidFill>
                </a:rPr>
                <a:t>Used to test out the product with real users and performing real use cases</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lang="en-US" sz="1300">
                  <a:solidFill>
                    <a:srgbClr val="660000"/>
                  </a:solidFill>
                </a:rPr>
                <a:t>E.g,: An api endpoint of a model for prediction, a simple one page app to showcase a model’s prediction capability</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b="1" lang="en-US" sz="1300">
                  <a:solidFill>
                    <a:srgbClr val="660000"/>
                  </a:solidFill>
                </a:rPr>
                <a:t>Users:</a:t>
              </a:r>
              <a:r>
                <a:rPr lang="en-US" sz="1300">
                  <a:solidFill>
                    <a:srgbClr val="660000"/>
                  </a:solidFill>
                </a:rPr>
                <a:t> Internal / External</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b="1" lang="en-US" sz="1300">
                  <a:solidFill>
                    <a:srgbClr val="660000"/>
                  </a:solidFill>
                </a:rPr>
                <a:t>Duration:</a:t>
              </a:r>
              <a:r>
                <a:rPr lang="en-US" sz="1300">
                  <a:solidFill>
                    <a:srgbClr val="660000"/>
                  </a:solidFill>
                </a:rPr>
                <a:t> Weeks</a:t>
              </a:r>
              <a:endParaRPr sz="1300">
                <a:solidFill>
                  <a:srgbClr val="660000"/>
                </a:solidFill>
              </a:endParaRPr>
            </a:p>
            <a:p>
              <a:pPr indent="0" lvl="0" marL="0" rtl="0" algn="l">
                <a:lnSpc>
                  <a:spcPct val="115000"/>
                </a:lnSpc>
                <a:spcBef>
                  <a:spcPts val="0"/>
                </a:spcBef>
                <a:spcAft>
                  <a:spcPts val="2100"/>
                </a:spcAft>
                <a:buNone/>
              </a:pPr>
              <a:r>
                <a:t/>
              </a:r>
              <a:endParaRPr sz="1100">
                <a:solidFill>
                  <a:srgbClr val="660000"/>
                </a:solidFill>
              </a:endParaRPr>
            </a:p>
          </p:txBody>
        </p:sp>
        <p:sp>
          <p:nvSpPr>
            <p:cNvPr id="1253" name="Google Shape;1253;p67"/>
            <p:cNvSpPr/>
            <p:nvPr/>
          </p:nvSpPr>
          <p:spPr>
            <a:xfrm flipH="1">
              <a:off x="1083025" y="2306625"/>
              <a:ext cx="1834800" cy="143400"/>
            </a:xfrm>
            <a:prstGeom prst="parallelogram">
              <a:avLst>
                <a:gd fmla="val 96952" name="adj"/>
              </a:avLst>
            </a:prstGeom>
            <a:solidFill>
              <a:srgbClr val="EA99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54" name="Google Shape;1254;p67"/>
            <p:cNvSpPr/>
            <p:nvPr/>
          </p:nvSpPr>
          <p:spPr>
            <a:xfrm>
              <a:off x="1083125" y="2460449"/>
              <a:ext cx="1834800" cy="143400"/>
            </a:xfrm>
            <a:prstGeom prst="parallelogram">
              <a:avLst>
                <a:gd fmla="val 96952" name="adj"/>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55" name="Google Shape;1255;p67"/>
          <p:cNvGrpSpPr/>
          <p:nvPr/>
        </p:nvGrpSpPr>
        <p:grpSpPr>
          <a:xfrm>
            <a:off x="8866896" y="1144957"/>
            <a:ext cx="2926115" cy="5112671"/>
            <a:chOff x="1083025" y="2306625"/>
            <a:chExt cx="1834900" cy="3215516"/>
          </a:xfrm>
        </p:grpSpPr>
        <p:sp>
          <p:nvSpPr>
            <p:cNvPr id="1256" name="Google Shape;1256;p67"/>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6AA84F"/>
                  </a:solidFill>
                </a:rPr>
                <a:t>Minimum Viable Product (MVP)</a:t>
              </a:r>
              <a:endParaRPr b="1" sz="1900">
                <a:solidFill>
                  <a:srgbClr val="6AA84F"/>
                </a:solidFill>
              </a:endParaRPr>
            </a:p>
          </p:txBody>
        </p:sp>
        <p:sp>
          <p:nvSpPr>
            <p:cNvPr id="1257" name="Google Shape;1257;p67"/>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274E13"/>
                </a:buClr>
                <a:buSzPts val="1300"/>
                <a:buChar char="●"/>
              </a:pPr>
              <a:r>
                <a:rPr lang="en-US" sz="1300">
                  <a:solidFill>
                    <a:srgbClr val="274E13"/>
                  </a:solidFill>
                </a:rPr>
                <a:t>Expanding on the Pilot to build something that real users can use</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lang="en-US" sz="1300">
                  <a:solidFill>
                    <a:srgbClr val="274E13"/>
                  </a:solidFill>
                </a:rPr>
                <a:t>E.g.: Production deployed app that can predict the cheese and respond to prompts</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b="1" lang="en-US" sz="1300">
                  <a:solidFill>
                    <a:srgbClr val="274E13"/>
                  </a:solidFill>
                </a:rPr>
                <a:t>Users:</a:t>
              </a:r>
              <a:r>
                <a:rPr lang="en-US" sz="1300">
                  <a:solidFill>
                    <a:srgbClr val="274E13"/>
                  </a:solidFill>
                </a:rPr>
                <a:t> External</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b="1" lang="en-US" sz="1300">
                  <a:solidFill>
                    <a:srgbClr val="274E13"/>
                  </a:solidFill>
                </a:rPr>
                <a:t>Duration: </a:t>
              </a:r>
              <a:r>
                <a:rPr lang="en-US" sz="1300">
                  <a:solidFill>
                    <a:srgbClr val="274E13"/>
                  </a:solidFill>
                </a:rPr>
                <a:t>Months</a:t>
              </a:r>
              <a:endParaRPr sz="1300">
                <a:solidFill>
                  <a:srgbClr val="274E13"/>
                </a:solidFill>
              </a:endParaRPr>
            </a:p>
            <a:p>
              <a:pPr indent="0" lvl="0" marL="0" rtl="0" algn="l">
                <a:lnSpc>
                  <a:spcPct val="115000"/>
                </a:lnSpc>
                <a:spcBef>
                  <a:spcPts val="0"/>
                </a:spcBef>
                <a:spcAft>
                  <a:spcPts val="2100"/>
                </a:spcAft>
                <a:buNone/>
              </a:pPr>
              <a:r>
                <a:t/>
              </a:r>
              <a:endParaRPr sz="1100">
                <a:solidFill>
                  <a:srgbClr val="274E13"/>
                </a:solidFill>
              </a:endParaRPr>
            </a:p>
          </p:txBody>
        </p:sp>
        <p:sp>
          <p:nvSpPr>
            <p:cNvPr id="1258" name="Google Shape;1258;p67"/>
            <p:cNvSpPr/>
            <p:nvPr/>
          </p:nvSpPr>
          <p:spPr>
            <a:xfrm flipH="1">
              <a:off x="1083025" y="2306625"/>
              <a:ext cx="1834800" cy="143400"/>
            </a:xfrm>
            <a:prstGeom prst="parallelogram">
              <a:avLst>
                <a:gd fmla="val 96952" name="adj"/>
              </a:avLst>
            </a:prstGeom>
            <a:solidFill>
              <a:srgbClr val="B6D7A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59" name="Google Shape;1259;p67"/>
            <p:cNvSpPr/>
            <p:nvPr/>
          </p:nvSpPr>
          <p:spPr>
            <a:xfrm>
              <a:off x="1083125" y="2460449"/>
              <a:ext cx="1834800" cy="143400"/>
            </a:xfrm>
            <a:prstGeom prst="parallelogram">
              <a:avLst>
                <a:gd fmla="val 96952" name="adj"/>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60" name="Google Shape;1260;p67"/>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68"/>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Scope (Cheese App)</a:t>
            </a:r>
            <a:endParaRPr/>
          </a:p>
        </p:txBody>
      </p:sp>
      <p:grpSp>
        <p:nvGrpSpPr>
          <p:cNvPr id="1267" name="Google Shape;1267;p68"/>
          <p:cNvGrpSpPr/>
          <p:nvPr/>
        </p:nvGrpSpPr>
        <p:grpSpPr>
          <a:xfrm>
            <a:off x="535693" y="1144957"/>
            <a:ext cx="3657506" cy="5112671"/>
            <a:chOff x="1083025" y="2306625"/>
            <a:chExt cx="1834900" cy="3215516"/>
          </a:xfrm>
        </p:grpSpPr>
        <p:sp>
          <p:nvSpPr>
            <p:cNvPr id="1268" name="Google Shape;1268;p68"/>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E69138"/>
                  </a:solidFill>
                </a:rPr>
                <a:t>Proof Of Concept (POC)</a:t>
              </a:r>
              <a:endParaRPr b="1" sz="1900">
                <a:solidFill>
                  <a:srgbClr val="E69138"/>
                </a:solidFill>
              </a:endParaRPr>
            </a:p>
          </p:txBody>
        </p:sp>
        <p:sp>
          <p:nvSpPr>
            <p:cNvPr id="1269" name="Google Shape;1269;p68"/>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783F04"/>
                </a:buClr>
                <a:buSzPts val="1300"/>
                <a:buChar char="●"/>
              </a:pPr>
              <a:r>
                <a:rPr lang="en-US" sz="1300">
                  <a:solidFill>
                    <a:srgbClr val="783F04"/>
                  </a:solidFill>
                </a:rPr>
                <a:t>Scrap cheese images and documents (books etc) </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Verify images and pdfs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Experiment on some baseline models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Verify new unseen cheeses are predicted by the model(s)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Verify ideas using any instruct-LLMs </a:t>
              </a:r>
              <a:endParaRPr sz="1300">
                <a:solidFill>
                  <a:srgbClr val="783F04"/>
                </a:solidFill>
              </a:endParaRPr>
            </a:p>
            <a:p>
              <a:pPr indent="0" lvl="0" marL="609600" rtl="0" algn="l">
                <a:lnSpc>
                  <a:spcPct val="115000"/>
                </a:lnSpc>
                <a:spcBef>
                  <a:spcPts val="0"/>
                </a:spcBef>
                <a:spcAft>
                  <a:spcPts val="0"/>
                </a:spcAft>
                <a:buNone/>
              </a:pPr>
              <a:r>
                <a:t/>
              </a:r>
              <a:endParaRPr sz="1300">
                <a:solidFill>
                  <a:srgbClr val="783F04"/>
                </a:solidFill>
              </a:endParaRPr>
            </a:p>
            <a:p>
              <a:pPr indent="0" lvl="0" marL="0" rtl="0" algn="l">
                <a:lnSpc>
                  <a:spcPct val="115000"/>
                </a:lnSpc>
                <a:spcBef>
                  <a:spcPts val="0"/>
                </a:spcBef>
                <a:spcAft>
                  <a:spcPts val="2100"/>
                </a:spcAft>
                <a:buNone/>
              </a:pPr>
              <a:r>
                <a:t/>
              </a:r>
              <a:endParaRPr sz="1100">
                <a:solidFill>
                  <a:srgbClr val="783F04"/>
                </a:solidFill>
              </a:endParaRPr>
            </a:p>
          </p:txBody>
        </p:sp>
        <p:sp>
          <p:nvSpPr>
            <p:cNvPr id="1270" name="Google Shape;1270;p68"/>
            <p:cNvSpPr/>
            <p:nvPr/>
          </p:nvSpPr>
          <p:spPr>
            <a:xfrm flipH="1">
              <a:off x="1083025" y="2306625"/>
              <a:ext cx="1834800" cy="143400"/>
            </a:xfrm>
            <a:prstGeom prst="parallelogram">
              <a:avLst>
                <a:gd fmla="val 96952" name="adj"/>
              </a:avLst>
            </a:prstGeom>
            <a:solidFill>
              <a:srgbClr val="F9CB9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71" name="Google Shape;1271;p68"/>
            <p:cNvSpPr/>
            <p:nvPr/>
          </p:nvSpPr>
          <p:spPr>
            <a:xfrm>
              <a:off x="1083125" y="2460449"/>
              <a:ext cx="1834800" cy="143400"/>
            </a:xfrm>
            <a:prstGeom prst="parallelogram">
              <a:avLst>
                <a:gd fmla="val 96952" name="adj"/>
              </a:avLst>
            </a:prstGeom>
            <a:solidFill>
              <a:srgbClr val="F6B2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72" name="Google Shape;1272;p68"/>
          <p:cNvGrpSpPr/>
          <p:nvPr/>
        </p:nvGrpSpPr>
        <p:grpSpPr>
          <a:xfrm>
            <a:off x="4193275" y="1144957"/>
            <a:ext cx="3657506" cy="5112671"/>
            <a:chOff x="1083025" y="2306625"/>
            <a:chExt cx="1834900" cy="3215516"/>
          </a:xfrm>
        </p:grpSpPr>
        <p:sp>
          <p:nvSpPr>
            <p:cNvPr id="1273" name="Google Shape;1273;p68"/>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3C78D8"/>
                  </a:solidFill>
                </a:rPr>
                <a:t>Prototype</a:t>
              </a:r>
              <a:endParaRPr b="1" sz="1900">
                <a:solidFill>
                  <a:srgbClr val="3C78D8"/>
                </a:solidFill>
              </a:endParaRPr>
            </a:p>
          </p:txBody>
        </p:sp>
        <p:sp>
          <p:nvSpPr>
            <p:cNvPr id="1274" name="Google Shape;1274;p68"/>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indent="0" lvl="0" marL="0" rtl="0" algn="l">
                <a:lnSpc>
                  <a:spcPct val="115000"/>
                </a:lnSpc>
                <a:spcBef>
                  <a:spcPts val="0"/>
                </a:spcBef>
                <a:spcAft>
                  <a:spcPts val="2100"/>
                </a:spcAft>
                <a:buNone/>
              </a:pPr>
              <a:r>
                <a:t/>
              </a:r>
              <a:endParaRPr sz="1100">
                <a:solidFill>
                  <a:srgbClr val="0C58D3"/>
                </a:solidFill>
              </a:endParaRPr>
            </a:p>
          </p:txBody>
        </p:sp>
        <p:sp>
          <p:nvSpPr>
            <p:cNvPr id="1275" name="Google Shape;1275;p68"/>
            <p:cNvSpPr/>
            <p:nvPr/>
          </p:nvSpPr>
          <p:spPr>
            <a:xfrm flipH="1">
              <a:off x="1083025" y="2306625"/>
              <a:ext cx="1834800" cy="143400"/>
            </a:xfrm>
            <a:prstGeom prst="parallelogram">
              <a:avLst>
                <a:gd fmla="val 96952" name="adj"/>
              </a:avLst>
            </a:prstGeom>
            <a:solidFill>
              <a:srgbClr val="A4C2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76" name="Google Shape;1276;p68"/>
            <p:cNvSpPr/>
            <p:nvPr/>
          </p:nvSpPr>
          <p:spPr>
            <a:xfrm>
              <a:off x="1083125" y="2460449"/>
              <a:ext cx="1834800" cy="143400"/>
            </a:xfrm>
            <a:prstGeom prst="parallelogram">
              <a:avLst>
                <a:gd fmla="val 96952" name="adj"/>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77" name="Google Shape;1277;p68"/>
          <p:cNvGrpSpPr/>
          <p:nvPr/>
        </p:nvGrpSpPr>
        <p:grpSpPr>
          <a:xfrm>
            <a:off x="7850955" y="1144957"/>
            <a:ext cx="3657506" cy="5112671"/>
            <a:chOff x="1083025" y="2306625"/>
            <a:chExt cx="1834900" cy="3215516"/>
          </a:xfrm>
        </p:grpSpPr>
        <p:sp>
          <p:nvSpPr>
            <p:cNvPr id="1278" name="Google Shape;1278;p68"/>
            <p:cNvSpPr txBox="1"/>
            <p:nvPr/>
          </p:nvSpPr>
          <p:spPr>
            <a:xfrm>
              <a:off x="1235822" y="2695017"/>
              <a:ext cx="15456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6AA84F"/>
                  </a:solidFill>
                </a:rPr>
                <a:t>Minimum Viable Product (MVP)</a:t>
              </a:r>
              <a:endParaRPr b="1" sz="1900">
                <a:solidFill>
                  <a:srgbClr val="6AA84F"/>
                </a:solidFill>
              </a:endParaRPr>
            </a:p>
          </p:txBody>
        </p:sp>
        <p:sp>
          <p:nvSpPr>
            <p:cNvPr id="1279" name="Google Shape;1279;p68"/>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274E13"/>
                </a:buClr>
                <a:buSzPts val="1300"/>
                <a:buChar char="●"/>
              </a:pPr>
              <a:r>
                <a:rPr lang="en-US" sz="1300">
                  <a:solidFill>
                    <a:srgbClr val="274E13"/>
                  </a:solidFill>
                </a:rPr>
                <a:t>Create App to identify Cheeses and respond appropriately to a series of prompts </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lang="en-US" sz="1300">
                  <a:solidFill>
                    <a:srgbClr val="274E13"/>
                  </a:solidFill>
                </a:rPr>
                <a:t>API Server for serving the language models </a:t>
              </a:r>
              <a:endParaRPr sz="1300">
                <a:solidFill>
                  <a:srgbClr val="274E13"/>
                </a:solidFill>
              </a:endParaRPr>
            </a:p>
            <a:p>
              <a:pPr indent="0" lvl="0" marL="0" rtl="0" algn="l">
                <a:lnSpc>
                  <a:spcPct val="115000"/>
                </a:lnSpc>
                <a:spcBef>
                  <a:spcPts val="0"/>
                </a:spcBef>
                <a:spcAft>
                  <a:spcPts val="2100"/>
                </a:spcAft>
                <a:buNone/>
              </a:pPr>
              <a:r>
                <a:t/>
              </a:r>
              <a:endParaRPr sz="1100">
                <a:solidFill>
                  <a:srgbClr val="274E13"/>
                </a:solidFill>
              </a:endParaRPr>
            </a:p>
          </p:txBody>
        </p:sp>
        <p:sp>
          <p:nvSpPr>
            <p:cNvPr id="1280" name="Google Shape;1280;p68"/>
            <p:cNvSpPr/>
            <p:nvPr/>
          </p:nvSpPr>
          <p:spPr>
            <a:xfrm flipH="1">
              <a:off x="1083025" y="2306625"/>
              <a:ext cx="1834800" cy="143400"/>
            </a:xfrm>
            <a:prstGeom prst="parallelogram">
              <a:avLst>
                <a:gd fmla="val 96952" name="adj"/>
              </a:avLst>
            </a:prstGeom>
            <a:solidFill>
              <a:srgbClr val="B6D7A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81" name="Google Shape;1281;p68"/>
            <p:cNvSpPr/>
            <p:nvPr/>
          </p:nvSpPr>
          <p:spPr>
            <a:xfrm>
              <a:off x="1083125" y="2460449"/>
              <a:ext cx="1834800" cy="143400"/>
            </a:xfrm>
            <a:prstGeom prst="parallelogram">
              <a:avLst>
                <a:gd fmla="val 96952" name="adj"/>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82" name="Google Shape;1282;p6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69"/>
          <p:cNvSpPr txBox="1"/>
          <p:nvPr>
            <p:ph idx="1" type="body"/>
          </p:nvPr>
        </p:nvSpPr>
        <p:spPr>
          <a:xfrm>
            <a:off x="493425" y="1144028"/>
            <a:ext cx="105156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404040"/>
                </a:solidFill>
              </a:rPr>
              <a:t>Office Hours (For this week only)  </a:t>
            </a:r>
            <a:endParaRPr sz="2800">
              <a:solidFill>
                <a:srgbClr val="404040"/>
              </a:solidFill>
            </a:endParaRPr>
          </a:p>
          <a:p>
            <a:pPr indent="0" lvl="0" marL="0" rtl="0" algn="ctr">
              <a:spcBef>
                <a:spcPts val="0"/>
              </a:spcBef>
              <a:spcAft>
                <a:spcPts val="0"/>
              </a:spcAft>
              <a:buNone/>
            </a:pPr>
            <a:r>
              <a:t/>
            </a:r>
            <a:endParaRPr sz="2800">
              <a:solidFill>
                <a:srgbClr val="404040"/>
              </a:solidFill>
            </a:endParaRPr>
          </a:p>
          <a:p>
            <a:pPr indent="0" lvl="0" marL="0" rtl="0" algn="l">
              <a:spcBef>
                <a:spcPts val="0"/>
              </a:spcBef>
              <a:spcAft>
                <a:spcPts val="0"/>
              </a:spcAft>
              <a:buNone/>
            </a:pPr>
            <a:r>
              <a:rPr lang="en-US" sz="2800">
                <a:solidFill>
                  <a:srgbClr val="404040"/>
                </a:solidFill>
              </a:rPr>
              <a:t>Li Yao - Tuesday 3:30 - 4:30 PM</a:t>
            </a:r>
            <a:endParaRPr sz="2800">
              <a:solidFill>
                <a:srgbClr val="404040"/>
              </a:solidFill>
            </a:endParaRPr>
          </a:p>
          <a:p>
            <a:pPr indent="0" lvl="0" marL="0" rtl="0" algn="l">
              <a:spcBef>
                <a:spcPts val="0"/>
              </a:spcBef>
              <a:spcAft>
                <a:spcPts val="0"/>
              </a:spcAft>
              <a:buNone/>
            </a:pPr>
            <a:r>
              <a:t/>
            </a:r>
            <a:endParaRPr sz="2800">
              <a:solidFill>
                <a:srgbClr val="404040"/>
              </a:solidFill>
            </a:endParaRPr>
          </a:p>
          <a:p>
            <a:pPr indent="0" lvl="0" marL="0" rtl="0" algn="l">
              <a:spcBef>
                <a:spcPts val="0"/>
              </a:spcBef>
              <a:spcAft>
                <a:spcPts val="0"/>
              </a:spcAft>
              <a:buNone/>
            </a:pPr>
            <a:r>
              <a:rPr lang="en-US" sz="2800">
                <a:solidFill>
                  <a:srgbClr val="404040"/>
                </a:solidFill>
              </a:rPr>
              <a:t>Rashmi B - Friday 9:30-10:30 AM - Online (Canvas -&gt; Zoom)</a:t>
            </a:r>
            <a:endParaRPr sz="2800">
              <a:solidFill>
                <a:srgbClr val="404040"/>
              </a:solidFill>
            </a:endParaRPr>
          </a:p>
          <a:p>
            <a:pPr indent="0" lvl="0" marL="0" rtl="0" algn="ctr">
              <a:spcBef>
                <a:spcPts val="0"/>
              </a:spcBef>
              <a:spcAft>
                <a:spcPts val="0"/>
              </a:spcAft>
              <a:buNone/>
            </a:pPr>
            <a:r>
              <a:t/>
            </a:r>
            <a:endParaRPr b="1" sz="2800">
              <a:solidFill>
                <a:srgbClr val="3F3F3F"/>
              </a:solidFill>
            </a:endParaRPr>
          </a:p>
          <a:p>
            <a:pPr indent="0" lvl="0" marL="0" rtl="0" algn="ctr">
              <a:spcBef>
                <a:spcPts val="0"/>
              </a:spcBef>
              <a:spcAft>
                <a:spcPts val="0"/>
              </a:spcAft>
              <a:buNone/>
            </a:pPr>
            <a:r>
              <a:t/>
            </a:r>
            <a:endParaRPr b="1" sz="2800">
              <a:solidFill>
                <a:srgbClr val="3F3F3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solidFill>
                  <a:srgbClr val="3F3F3F"/>
                </a:solidFill>
              </a:rPr>
              <a:t>Why You Should Take This Class</a:t>
            </a:r>
            <a:endParaRPr>
              <a:solidFill>
                <a:srgbClr val="3F3F3F"/>
              </a:solidFill>
            </a:endParaRPr>
          </a:p>
        </p:txBody>
      </p:sp>
      <p:sp>
        <p:nvSpPr>
          <p:cNvPr id="114" name="Google Shape;114;p16"/>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Font typeface="Arial"/>
              <a:buNone/>
            </a:pPr>
            <a:r>
              <a:rPr lang="en-US">
                <a:solidFill>
                  <a:srgbClr val="3F3F3F"/>
                </a:solidFill>
              </a:rPr>
              <a:t>What students said in previous iterations </a:t>
            </a:r>
            <a:endParaRPr>
              <a:solidFill>
                <a:srgbClr val="3F3F3F"/>
              </a:solidFill>
            </a:endParaRPr>
          </a:p>
          <a:p>
            <a:pPr indent="0" lvl="0" marL="0" rtl="0" algn="l">
              <a:lnSpc>
                <a:spcPct val="100000"/>
              </a:lnSpc>
              <a:spcBef>
                <a:spcPts val="0"/>
              </a:spcBef>
              <a:spcAft>
                <a:spcPts val="0"/>
              </a:spcAft>
              <a:buClr>
                <a:srgbClr val="3F3F3F"/>
              </a:buClr>
              <a:buSzPts val="2800"/>
              <a:buFont typeface="Arial"/>
              <a:buNone/>
            </a:pPr>
            <a:r>
              <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i="1" lang="en-US">
                <a:solidFill>
                  <a:srgbClr val="3F3F3F"/>
                </a:solidFill>
              </a:rPr>
              <a:t>“This course helped me with kickstart a startup”</a:t>
            </a:r>
            <a:endParaRPr i="1">
              <a:solidFill>
                <a:srgbClr val="3F3F3F"/>
              </a:solidFill>
            </a:endParaRPr>
          </a:p>
          <a:p>
            <a:pPr indent="-339725" lvl="0" marL="514350" rtl="0" algn="l">
              <a:lnSpc>
                <a:spcPct val="150000"/>
              </a:lnSpc>
              <a:spcBef>
                <a:spcPts val="560"/>
              </a:spcBef>
              <a:spcAft>
                <a:spcPts val="0"/>
              </a:spcAft>
              <a:buClr>
                <a:srgbClr val="3F3F3F"/>
              </a:buClr>
              <a:buSzPts val="2800"/>
              <a:buChar char="•"/>
            </a:pPr>
            <a:r>
              <a:rPr i="1" lang="en-US">
                <a:solidFill>
                  <a:srgbClr val="3F3F3F"/>
                </a:solidFill>
              </a:rPr>
              <a:t>“</a:t>
            </a:r>
            <a:r>
              <a:rPr i="1" lang="en-US">
                <a:solidFill>
                  <a:srgbClr val="3F3F3F"/>
                </a:solidFill>
              </a:rPr>
              <a:t>This course helped me land a job - nailed that interview”</a:t>
            </a:r>
            <a:endParaRPr i="1">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a:t>
            </a:r>
            <a:r>
              <a:rPr i="1" lang="en-US">
                <a:solidFill>
                  <a:srgbClr val="3F3F3F"/>
                </a:solidFill>
              </a:rPr>
              <a:t>The ‘money’ course. Truly one of the most practical course</a:t>
            </a:r>
            <a:r>
              <a:rPr lang="en-US">
                <a:solidFill>
                  <a:srgbClr val="3F3F3F"/>
                </a:solidFill>
              </a:rPr>
              <a:t>” </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i="1" lang="en-US">
                <a:solidFill>
                  <a:srgbClr val="3F3F3F"/>
                </a:solidFill>
              </a:rPr>
              <a:t>“</a:t>
            </a:r>
            <a:r>
              <a:rPr i="1" lang="en-US">
                <a:solidFill>
                  <a:srgbClr val="3F3F3F"/>
                </a:solidFill>
              </a:rPr>
              <a:t>I knew some of these concepts but going through all gave me a good idea why and what”</a:t>
            </a:r>
            <a:endParaRPr i="1">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a:t>
            </a:r>
            <a:r>
              <a:rPr i="1" lang="en-US">
                <a:solidFill>
                  <a:srgbClr val="3F3F3F"/>
                </a:solidFill>
              </a:rPr>
              <a:t>It was fun! I love Pavlos</a:t>
            </a:r>
            <a:r>
              <a:rPr lang="en-US">
                <a:solidFill>
                  <a:srgbClr val="3F3F3F"/>
                </a:solidFill>
              </a:rPr>
              <a:t>”</a:t>
            </a:r>
            <a:endParaRPr>
              <a:solidFill>
                <a:srgbClr val="3F3F3F"/>
              </a:solidFill>
            </a:endParaRPr>
          </a:p>
          <a:p>
            <a:pPr indent="0" lvl="0" marL="0" rtl="0" algn="l">
              <a:lnSpc>
                <a:spcPct val="150000"/>
              </a:lnSpc>
              <a:spcBef>
                <a:spcPts val="560"/>
              </a:spcBef>
              <a:spcAft>
                <a:spcPts val="0"/>
              </a:spcAft>
              <a:buNone/>
            </a:pPr>
            <a:r>
              <a:t/>
            </a:r>
            <a:endParaRPr>
              <a:solidFill>
                <a:srgbClr val="3F3F3F"/>
              </a:solidFill>
            </a:endParaRPr>
          </a:p>
        </p:txBody>
      </p:sp>
      <p:sp>
        <p:nvSpPr>
          <p:cNvPr id="115" name="Google Shape;115;p1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6" name="Google Shape;116;p16"/>
          <p:cNvPicPr preferRelativeResize="0"/>
          <p:nvPr/>
        </p:nvPicPr>
        <p:blipFill>
          <a:blip r:embed="rId3">
            <a:alphaModFix/>
          </a:blip>
          <a:stretch>
            <a:fillRect/>
          </a:stretch>
        </p:blipFill>
        <p:spPr>
          <a:xfrm>
            <a:off x="8605800" y="5127250"/>
            <a:ext cx="1657075" cy="165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7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Logistics</a:t>
            </a:r>
            <a:endParaRPr/>
          </a:p>
        </p:txBody>
      </p:sp>
      <p:sp>
        <p:nvSpPr>
          <p:cNvPr id="1295" name="Google Shape;1295;p70"/>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rgbClr val="3F3F3F"/>
              </a:buClr>
              <a:buSzPts val="2800"/>
              <a:buChar char="•"/>
            </a:pPr>
            <a:r>
              <a:rPr lang="en-US" u="sng">
                <a:solidFill>
                  <a:schemeClr val="hlink"/>
                </a:solidFill>
                <a:hlinkClick r:id="rId3"/>
              </a:rPr>
              <a:t>Survey</a:t>
            </a:r>
            <a:endParaRPr>
              <a:solidFill>
                <a:srgbClr val="3F3F3F"/>
              </a:solidFill>
            </a:endParaRPr>
          </a:p>
          <a:p>
            <a:pPr indent="-406400" lvl="0" marL="457200" rtl="0" algn="l">
              <a:spcBef>
                <a:spcPts val="1000"/>
              </a:spcBef>
              <a:spcAft>
                <a:spcPts val="0"/>
              </a:spcAft>
              <a:buSzPts val="2800"/>
              <a:buChar char="•"/>
            </a:pPr>
            <a:r>
              <a:rPr lang="en-US" u="sng">
                <a:solidFill>
                  <a:schemeClr val="hlink"/>
                </a:solidFill>
                <a:hlinkClick r:id="rId4"/>
              </a:rPr>
              <a:t>Make </a:t>
            </a:r>
            <a:r>
              <a:rPr lang="en-US" u="sng">
                <a:solidFill>
                  <a:schemeClr val="hlink"/>
                </a:solidFill>
                <a:hlinkClick r:id="rId5"/>
              </a:rPr>
              <a:t>project</a:t>
            </a:r>
            <a:r>
              <a:rPr lang="en-US" u="sng">
                <a:solidFill>
                  <a:schemeClr val="hlink"/>
                </a:solidFill>
                <a:hlinkClick r:id="rId6"/>
              </a:rPr>
              <a:t> groups</a:t>
            </a:r>
            <a:endParaRPr/>
          </a:p>
          <a:p>
            <a:pPr indent="-406400" lvl="0" marL="457200" rtl="0" algn="l">
              <a:spcBef>
                <a:spcPts val="1000"/>
              </a:spcBef>
              <a:spcAft>
                <a:spcPts val="1000"/>
              </a:spcAft>
              <a:buSzPts val="2800"/>
              <a:buChar char="•"/>
            </a:pPr>
            <a:r>
              <a:rPr lang="en-US" u="sng">
                <a:solidFill>
                  <a:schemeClr val="hlink"/>
                </a:solidFill>
                <a:hlinkClick r:id="rId7"/>
              </a:rPr>
              <a:t>Setup &amp; Installations</a:t>
            </a:r>
            <a:endParaRPr/>
          </a:p>
        </p:txBody>
      </p:sp>
      <p:sp>
        <p:nvSpPr>
          <p:cNvPr id="1296" name="Google Shape;1296;p7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71"/>
          <p:cNvSpPr txBox="1"/>
          <p:nvPr>
            <p:ph idx="1" type="body"/>
          </p:nvPr>
        </p:nvSpPr>
        <p:spPr>
          <a:xfrm>
            <a:off x="645150" y="3005926"/>
            <a:ext cx="10515600" cy="6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rgbClr val="3F3F3F"/>
                </a:solidFill>
              </a:rPr>
              <a:t>THANK YOU</a:t>
            </a:r>
            <a:endParaRPr b="1" sz="2800">
              <a:solidFill>
                <a:srgbClr val="3F3F3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Reasons This Course May Not Be For You</a:t>
            </a:r>
            <a:endParaRPr/>
          </a:p>
        </p:txBody>
      </p:sp>
      <p:sp>
        <p:nvSpPr>
          <p:cNvPr id="123" name="Google Shape;123;p17"/>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None/>
            </a:pPr>
            <a:r>
              <a:rPr lang="en-US" sz="2600">
                <a:solidFill>
                  <a:srgbClr val="3F3F3F"/>
                </a:solidFill>
              </a:rPr>
              <a:t>1. </a:t>
            </a:r>
            <a:r>
              <a:rPr lang="en-US" sz="2600">
                <a:solidFill>
                  <a:srgbClr val="0B5394"/>
                </a:solidFill>
              </a:rPr>
              <a:t>Lack of Commitment: </a:t>
            </a:r>
            <a:r>
              <a:rPr lang="en-US" sz="2600">
                <a:solidFill>
                  <a:srgbClr val="3F3F3F"/>
                </a:solidFill>
              </a:rPr>
              <a:t>This course demands full engagement with both materials and projects.</a:t>
            </a:r>
            <a:endParaRPr>
              <a:solidFill>
                <a:srgbClr val="3F3F3F"/>
              </a:solidFill>
            </a:endParaRPr>
          </a:p>
          <a:p>
            <a:pPr indent="-165087" lvl="0" marL="342887" rtl="0" algn="l">
              <a:lnSpc>
                <a:spcPct val="100000"/>
              </a:lnSpc>
              <a:spcBef>
                <a:spcPts val="0"/>
              </a:spcBef>
              <a:spcAft>
                <a:spcPts val="0"/>
              </a:spcAft>
              <a:buClr>
                <a:srgbClr val="3F3F3F"/>
              </a:buClr>
              <a:buSzPts val="2800"/>
              <a:buNone/>
            </a:pPr>
            <a:r>
              <a:t/>
            </a:r>
            <a:endParaRPr sz="2600">
              <a:solidFill>
                <a:srgbClr val="3F3F3F"/>
              </a:solidFill>
            </a:endParaRPr>
          </a:p>
          <a:p>
            <a:pPr indent="0" lvl="0" marL="0" rtl="0" algn="l">
              <a:lnSpc>
                <a:spcPct val="100000"/>
              </a:lnSpc>
              <a:spcBef>
                <a:spcPts val="0"/>
              </a:spcBef>
              <a:spcAft>
                <a:spcPts val="0"/>
              </a:spcAft>
              <a:buClr>
                <a:srgbClr val="3F3F3F"/>
              </a:buClr>
              <a:buSzPts val="2800"/>
              <a:buNone/>
            </a:pPr>
            <a:r>
              <a:rPr lang="en-US" sz="2600">
                <a:solidFill>
                  <a:srgbClr val="3F3F3F"/>
                </a:solidFill>
              </a:rPr>
              <a:t>2. </a:t>
            </a:r>
            <a:r>
              <a:rPr lang="en-US" sz="2600">
                <a:solidFill>
                  <a:srgbClr val="0B5394"/>
                </a:solidFill>
              </a:rPr>
              <a:t>Expectation of a Traditional Lecture Format:</a:t>
            </a:r>
            <a:r>
              <a:rPr lang="en-US" sz="2600">
                <a:solidFill>
                  <a:srgbClr val="3F3F3F"/>
                </a:solidFill>
              </a:rPr>
              <a:t> This is a project-based course, focused on hands-on learning.</a:t>
            </a:r>
            <a:endParaRPr>
              <a:solidFill>
                <a:srgbClr val="3F3F3F"/>
              </a:solidFill>
            </a:endParaRPr>
          </a:p>
          <a:p>
            <a:pPr indent="0" lvl="0" marL="0" rtl="0" algn="l">
              <a:lnSpc>
                <a:spcPct val="100000"/>
              </a:lnSpc>
              <a:spcBef>
                <a:spcPts val="0"/>
              </a:spcBef>
              <a:spcAft>
                <a:spcPts val="0"/>
              </a:spcAft>
              <a:buClr>
                <a:srgbClr val="3F3F3F"/>
              </a:buClr>
              <a:buSzPts val="2800"/>
              <a:buNone/>
            </a:pPr>
            <a:r>
              <a:t/>
            </a:r>
            <a:endParaRPr sz="2600">
              <a:solidFill>
                <a:srgbClr val="3F3F3F"/>
              </a:solidFill>
            </a:endParaRPr>
          </a:p>
          <a:p>
            <a:pPr indent="0" lvl="0" marL="0" rtl="0" algn="l">
              <a:lnSpc>
                <a:spcPct val="100000"/>
              </a:lnSpc>
              <a:spcBef>
                <a:spcPts val="0"/>
              </a:spcBef>
              <a:spcAft>
                <a:spcPts val="0"/>
              </a:spcAft>
              <a:buClr>
                <a:srgbClr val="3F3F3F"/>
              </a:buClr>
              <a:buSzPts val="2800"/>
              <a:buNone/>
            </a:pPr>
            <a:r>
              <a:rPr lang="en-US" sz="2600">
                <a:solidFill>
                  <a:srgbClr val="3F3F3F"/>
                </a:solidFill>
              </a:rPr>
              <a:t>3. </a:t>
            </a:r>
            <a:r>
              <a:rPr lang="en-US" sz="2600">
                <a:solidFill>
                  <a:srgbClr val="1C4587"/>
                </a:solidFill>
              </a:rPr>
              <a:t>Limited Background in Prerequisites:</a:t>
            </a:r>
            <a:r>
              <a:rPr lang="en-US" sz="2600">
                <a:solidFill>
                  <a:srgbClr val="3F3F3F"/>
                </a:solidFill>
              </a:rPr>
              <a:t> If you are unfamiliar with key concepts from CS109A/B such as:</a:t>
            </a:r>
            <a:endParaRPr>
              <a:solidFill>
                <a:srgbClr val="3F3F3F"/>
              </a:solidFill>
            </a:endParaRPr>
          </a:p>
          <a:p>
            <a:pPr indent="-342887" lvl="1" marL="800087" rtl="0" algn="l">
              <a:lnSpc>
                <a:spcPct val="100000"/>
              </a:lnSpc>
              <a:spcBef>
                <a:spcPts val="0"/>
              </a:spcBef>
              <a:spcAft>
                <a:spcPts val="0"/>
              </a:spcAft>
              <a:buClr>
                <a:srgbClr val="3F3F3F"/>
              </a:buClr>
              <a:buSzPts val="2800"/>
              <a:buChar char="–"/>
            </a:pPr>
            <a:r>
              <a:rPr lang="en-US" sz="2600">
                <a:solidFill>
                  <a:srgbClr val="3F3F3F"/>
                </a:solidFill>
              </a:rPr>
              <a:t>Basic Machine Learning</a:t>
            </a:r>
            <a:endParaRPr>
              <a:solidFill>
                <a:srgbClr val="3F3F3F"/>
              </a:solidFill>
            </a:endParaRPr>
          </a:p>
          <a:p>
            <a:pPr indent="-342887" lvl="1" marL="800087" rtl="0" algn="l">
              <a:lnSpc>
                <a:spcPct val="100000"/>
              </a:lnSpc>
              <a:spcBef>
                <a:spcPts val="0"/>
              </a:spcBef>
              <a:spcAft>
                <a:spcPts val="0"/>
              </a:spcAft>
              <a:buClr>
                <a:srgbClr val="3F3F3F"/>
              </a:buClr>
              <a:buSzPts val="2800"/>
              <a:buChar char="–"/>
            </a:pPr>
            <a:r>
              <a:rPr lang="en-US" sz="2600">
                <a:solidFill>
                  <a:srgbClr val="3F3F3F"/>
                </a:solidFill>
              </a:rPr>
              <a:t>CNNs, RNNs, Autoencoders, Language Models, GANs, etc.</a:t>
            </a:r>
            <a:endParaRPr>
              <a:solidFill>
                <a:srgbClr val="3F3F3F"/>
              </a:solidFill>
            </a:endParaRPr>
          </a:p>
          <a:p>
            <a:pPr indent="-342887" lvl="1" marL="800087" rtl="0" algn="l">
              <a:lnSpc>
                <a:spcPct val="100000"/>
              </a:lnSpc>
              <a:spcBef>
                <a:spcPts val="0"/>
              </a:spcBef>
              <a:spcAft>
                <a:spcPts val="0"/>
              </a:spcAft>
              <a:buClr>
                <a:srgbClr val="3F3F3F"/>
              </a:buClr>
              <a:buSzPts val="2800"/>
              <a:buChar char="–"/>
            </a:pPr>
            <a:r>
              <a:rPr lang="en-US" sz="2600">
                <a:solidFill>
                  <a:srgbClr val="3F3F3F"/>
                </a:solidFill>
              </a:rPr>
              <a:t>Basic shell commands.</a:t>
            </a:r>
            <a:endParaRPr>
              <a:solidFill>
                <a:srgbClr val="3F3F3F"/>
              </a:solidFill>
            </a:endParaRPr>
          </a:p>
        </p:txBody>
      </p:sp>
      <p:sp>
        <p:nvSpPr>
          <p:cNvPr id="124" name="Google Shape;124;p1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200"/>
              <a:buNone/>
            </a:pPr>
            <a:r>
              <a:rPr lang="en-US"/>
              <a:t>Reasons This Course May Not Be For You</a:t>
            </a:r>
            <a:endParaRPr/>
          </a:p>
        </p:txBody>
      </p:sp>
      <p:sp>
        <p:nvSpPr>
          <p:cNvPr id="131" name="Google Shape;131;p18"/>
          <p:cNvSpPr txBox="1"/>
          <p:nvPr>
            <p:ph idx="1" type="body"/>
          </p:nvPr>
        </p:nvSpPr>
        <p:spPr>
          <a:xfrm>
            <a:off x="645150" y="897575"/>
            <a:ext cx="11266800" cy="582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None/>
            </a:pPr>
            <a:r>
              <a:t/>
            </a:r>
            <a:endParaRPr sz="2600"/>
          </a:p>
          <a:p>
            <a:pPr indent="0" lvl="0" marL="0" rtl="0" algn="l">
              <a:lnSpc>
                <a:spcPct val="100000"/>
              </a:lnSpc>
              <a:spcBef>
                <a:spcPts val="0"/>
              </a:spcBef>
              <a:spcAft>
                <a:spcPts val="0"/>
              </a:spcAft>
              <a:buClr>
                <a:srgbClr val="3F3F3F"/>
              </a:buClr>
              <a:buSzPts val="2800"/>
              <a:buNone/>
            </a:pPr>
            <a:r>
              <a:rPr lang="en-US" sz="2600"/>
              <a:t>4. </a:t>
            </a:r>
            <a:r>
              <a:rPr lang="en-US" sz="2600">
                <a:solidFill>
                  <a:srgbClr val="0B5394"/>
                </a:solidFill>
              </a:rPr>
              <a:t>Unwillingness to Receive and Apply Feedback: </a:t>
            </a:r>
            <a:r>
              <a:rPr lang="en-US" sz="2600"/>
              <a:t>We provide detailed feedback on your projects and expect you to implement changes in subsequent milestones.</a:t>
            </a:r>
            <a:endParaRPr/>
          </a:p>
          <a:p>
            <a:pPr indent="-165087" lvl="0" marL="342887" rtl="0" algn="l">
              <a:lnSpc>
                <a:spcPct val="100000"/>
              </a:lnSpc>
              <a:spcBef>
                <a:spcPts val="0"/>
              </a:spcBef>
              <a:spcAft>
                <a:spcPts val="0"/>
              </a:spcAft>
              <a:buClr>
                <a:srgbClr val="3F3F3F"/>
              </a:buClr>
              <a:buSzPts val="2800"/>
              <a:buNone/>
            </a:pPr>
            <a:r>
              <a:t/>
            </a:r>
            <a:endParaRPr sz="2600"/>
          </a:p>
          <a:p>
            <a:pPr indent="0" lvl="0" marL="0" rtl="0" algn="l">
              <a:lnSpc>
                <a:spcPct val="100000"/>
              </a:lnSpc>
              <a:spcBef>
                <a:spcPts val="0"/>
              </a:spcBef>
              <a:spcAft>
                <a:spcPts val="0"/>
              </a:spcAft>
              <a:buClr>
                <a:srgbClr val="3F3F3F"/>
              </a:buClr>
              <a:buSzPts val="2800"/>
              <a:buNone/>
            </a:pPr>
            <a:r>
              <a:rPr lang="en-US" sz="2600"/>
              <a:t>5. </a:t>
            </a:r>
            <a:r>
              <a:rPr lang="en-US" sz="2600">
                <a:solidFill>
                  <a:srgbClr val="0B5394"/>
                </a:solidFill>
              </a:rPr>
              <a:t>Seeking a "Easy A": </a:t>
            </a:r>
            <a:r>
              <a:rPr lang="en-US" sz="2600"/>
              <a:t>While project-based courses may seem easier, we hold rigorous evaluation standards.</a:t>
            </a:r>
            <a:endParaRPr sz="2600"/>
          </a:p>
          <a:p>
            <a:pPr indent="0" lvl="0" marL="0" rtl="0" algn="l">
              <a:lnSpc>
                <a:spcPct val="100000"/>
              </a:lnSpc>
              <a:spcBef>
                <a:spcPts val="0"/>
              </a:spcBef>
              <a:spcAft>
                <a:spcPts val="0"/>
              </a:spcAft>
              <a:buClr>
                <a:srgbClr val="3F3F3F"/>
              </a:buClr>
              <a:buSzPts val="2800"/>
              <a:buNone/>
            </a:pPr>
            <a:r>
              <a:t/>
            </a:r>
            <a:endParaRPr sz="2600"/>
          </a:p>
          <a:p>
            <a:pPr indent="0" lvl="0" marL="0" marR="0" rtl="0" algn="l">
              <a:lnSpc>
                <a:spcPct val="100000"/>
              </a:lnSpc>
              <a:spcBef>
                <a:spcPts val="0"/>
              </a:spcBef>
              <a:spcAft>
                <a:spcPts val="0"/>
              </a:spcAft>
              <a:buClr>
                <a:srgbClr val="3F3F3F"/>
              </a:buClr>
              <a:buSzPts val="2800"/>
              <a:buNone/>
            </a:pPr>
            <a:r>
              <a:rPr lang="en-US" sz="2600"/>
              <a:t>6. </a:t>
            </a:r>
            <a:r>
              <a:rPr lang="en-US" sz="2600">
                <a:solidFill>
                  <a:srgbClr val="0B5394"/>
                </a:solidFill>
              </a:rPr>
              <a:t>Thinking this is CS109C:</a:t>
            </a:r>
            <a:r>
              <a:rPr lang="en-US" sz="2600"/>
              <a:t> </a:t>
            </a:r>
            <a:r>
              <a:rPr lang="en-US" sz="2600"/>
              <a:t>This course is not about learning new models and methods. Instead, it focuses on productionizing your existing knowledge and skills.</a:t>
            </a:r>
            <a:endParaRPr sz="2600"/>
          </a:p>
          <a:p>
            <a:pPr indent="0" lvl="0" marL="0" marR="0" rtl="0" algn="l">
              <a:lnSpc>
                <a:spcPct val="100000"/>
              </a:lnSpc>
              <a:spcBef>
                <a:spcPts val="0"/>
              </a:spcBef>
              <a:spcAft>
                <a:spcPts val="0"/>
              </a:spcAft>
              <a:buClr>
                <a:srgbClr val="3F3F3F"/>
              </a:buClr>
              <a:buSzPts val="2800"/>
              <a:buNone/>
            </a:pPr>
            <a:r>
              <a:t/>
            </a:r>
            <a:endParaRPr sz="2600"/>
          </a:p>
          <a:p>
            <a:pPr indent="0" lvl="0" marL="0" marR="0" rtl="0" algn="l">
              <a:lnSpc>
                <a:spcPct val="100000"/>
              </a:lnSpc>
              <a:spcBef>
                <a:spcPts val="0"/>
              </a:spcBef>
              <a:spcAft>
                <a:spcPts val="0"/>
              </a:spcAft>
              <a:buClr>
                <a:srgbClr val="3F3F3F"/>
              </a:buClr>
              <a:buSzPts val="2800"/>
              <a:buNone/>
            </a:pPr>
            <a:r>
              <a:rPr lang="en-US" sz="2600"/>
              <a:t>7. You do not like cheese!</a:t>
            </a:r>
            <a:endParaRPr sz="2600"/>
          </a:p>
          <a:p>
            <a:pPr indent="0" lvl="0" marL="0" rtl="0" algn="l">
              <a:lnSpc>
                <a:spcPct val="100000"/>
              </a:lnSpc>
              <a:spcBef>
                <a:spcPts val="0"/>
              </a:spcBef>
              <a:spcAft>
                <a:spcPts val="0"/>
              </a:spcAft>
              <a:buClr>
                <a:srgbClr val="3F3F3F"/>
              </a:buClr>
              <a:buSzPts val="2800"/>
              <a:buNone/>
            </a:pPr>
            <a:r>
              <a:t/>
            </a:r>
            <a:endParaRPr sz="2600"/>
          </a:p>
        </p:txBody>
      </p:sp>
      <p:sp>
        <p:nvSpPr>
          <p:cNvPr id="132" name="Google Shape;132;p1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200"/>
              <a:buNone/>
            </a:pPr>
            <a:r>
              <a:rPr lang="en-US"/>
              <a:t>Reasons This Course May Not Be For You</a:t>
            </a:r>
            <a:endParaRPr/>
          </a:p>
        </p:txBody>
      </p:sp>
      <p:sp>
        <p:nvSpPr>
          <p:cNvPr id="139" name="Google Shape;139;p19"/>
          <p:cNvSpPr txBox="1"/>
          <p:nvPr>
            <p:ph idx="1" type="body"/>
          </p:nvPr>
        </p:nvSpPr>
        <p:spPr>
          <a:xfrm>
            <a:off x="645149" y="1253325"/>
            <a:ext cx="11266800" cy="4351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2800"/>
              <a:buNone/>
            </a:pPr>
            <a:r>
              <a:rPr lang="en-US">
                <a:solidFill>
                  <a:srgbClr val="3F3F3F"/>
                </a:solidFill>
              </a:rPr>
              <a:t>What students said in previous iterations </a:t>
            </a:r>
            <a:endParaRPr>
              <a:solidFill>
                <a:srgbClr val="3F3F3F"/>
              </a:solidFill>
            </a:endParaRPr>
          </a:p>
          <a:p>
            <a:pPr indent="0" lvl="0" marL="0" rtl="0" algn="l">
              <a:lnSpc>
                <a:spcPct val="115000"/>
              </a:lnSpc>
              <a:spcBef>
                <a:spcPts val="0"/>
              </a:spcBef>
              <a:spcAft>
                <a:spcPts val="0"/>
              </a:spcAft>
              <a:buClr>
                <a:schemeClr val="dk1"/>
              </a:buClr>
              <a:buSzPts val="1100"/>
              <a:buNone/>
            </a:pPr>
            <a:r>
              <a:t/>
            </a:r>
            <a:endParaRPr sz="2600">
              <a:solidFill>
                <a:srgbClr val="3F3F3F"/>
              </a:solidFill>
            </a:endParaRPr>
          </a:p>
          <a:p>
            <a:pPr indent="-393700" lvl="0" marL="457200" rtl="0" algn="l">
              <a:lnSpc>
                <a:spcPct val="115000"/>
              </a:lnSpc>
              <a:spcBef>
                <a:spcPts val="1000"/>
              </a:spcBef>
              <a:spcAft>
                <a:spcPts val="0"/>
              </a:spcAft>
              <a:buClr>
                <a:srgbClr val="3F3F3F"/>
              </a:buClr>
              <a:buSzPts val="2600"/>
              <a:buChar char="•"/>
            </a:pPr>
            <a:r>
              <a:rPr i="1" lang="en-US" sz="2600">
                <a:solidFill>
                  <a:srgbClr val="3F3F3F"/>
                </a:solidFill>
              </a:rPr>
              <a:t>“This is more of an </a:t>
            </a:r>
            <a:r>
              <a:rPr lang="en-US" sz="2600">
                <a:solidFill>
                  <a:srgbClr val="0B5394"/>
                </a:solidFill>
              </a:rPr>
              <a:t>engineering</a:t>
            </a:r>
            <a:r>
              <a:rPr i="1" lang="en-US" sz="2600">
                <a:solidFill>
                  <a:srgbClr val="3F3F3F"/>
                </a:solidFill>
              </a:rPr>
              <a:t> course than a traditional data science or ML course.”</a:t>
            </a:r>
            <a:endParaRPr i="1" sz="2600">
              <a:solidFill>
                <a:srgbClr val="3F3F3F"/>
              </a:solidFill>
            </a:endParaRPr>
          </a:p>
          <a:p>
            <a:pPr indent="-127000" lvl="0" marL="127000" rtl="0" algn="l">
              <a:lnSpc>
                <a:spcPct val="115000"/>
              </a:lnSpc>
              <a:spcBef>
                <a:spcPts val="1000"/>
              </a:spcBef>
              <a:spcAft>
                <a:spcPts val="0"/>
              </a:spcAft>
              <a:buClr>
                <a:schemeClr val="dk1"/>
              </a:buClr>
              <a:buSzPts val="1100"/>
              <a:buFont typeface="Arial"/>
              <a:buNone/>
            </a:pPr>
            <a:r>
              <a:rPr i="1" lang="en-US" sz="2600">
                <a:solidFill>
                  <a:srgbClr val="3F3F3F"/>
                </a:solidFill>
              </a:rPr>
              <a:t>	•	“You </a:t>
            </a:r>
            <a:r>
              <a:rPr lang="en-US" sz="2600">
                <a:solidFill>
                  <a:srgbClr val="0B5394"/>
                </a:solidFill>
              </a:rPr>
              <a:t>won’t</a:t>
            </a:r>
            <a:r>
              <a:rPr i="1" lang="en-US" sz="2600">
                <a:solidFill>
                  <a:schemeClr val="accent1"/>
                </a:solidFill>
              </a:rPr>
              <a:t> </a:t>
            </a:r>
            <a:r>
              <a:rPr lang="en-US" sz="2600">
                <a:solidFill>
                  <a:srgbClr val="0B5394"/>
                </a:solidFill>
              </a:rPr>
              <a:t>learn</a:t>
            </a:r>
            <a:r>
              <a:rPr i="1" lang="en-US" sz="2600">
                <a:solidFill>
                  <a:srgbClr val="3F3F3F"/>
                </a:solidFill>
              </a:rPr>
              <a:t> many new methods here.”</a:t>
            </a:r>
            <a:endParaRPr i="1" sz="2600">
              <a:solidFill>
                <a:srgbClr val="3F3F3F"/>
              </a:solidFill>
            </a:endParaRPr>
          </a:p>
          <a:p>
            <a:pPr indent="-127000" lvl="0" marL="127000" rtl="0" algn="l">
              <a:lnSpc>
                <a:spcPct val="115000"/>
              </a:lnSpc>
              <a:spcBef>
                <a:spcPts val="1000"/>
              </a:spcBef>
              <a:spcAft>
                <a:spcPts val="0"/>
              </a:spcAft>
              <a:buClr>
                <a:schemeClr val="dk1"/>
              </a:buClr>
              <a:buSzPts val="1100"/>
              <a:buFont typeface="Arial"/>
              <a:buNone/>
            </a:pPr>
            <a:r>
              <a:rPr i="1" lang="en-US" sz="2600">
                <a:solidFill>
                  <a:srgbClr val="3F3F3F"/>
                </a:solidFill>
              </a:rPr>
              <a:t>	•	“Why work on GCP instead of </a:t>
            </a:r>
            <a:r>
              <a:rPr lang="en-US" sz="2600">
                <a:solidFill>
                  <a:srgbClr val="0B5394"/>
                </a:solidFill>
              </a:rPr>
              <a:t>AWS</a:t>
            </a:r>
            <a:r>
              <a:rPr i="1" lang="en-US" sz="2600">
                <a:solidFill>
                  <a:srgbClr val="3F3F3F"/>
                </a:solidFill>
              </a:rPr>
              <a:t>, which is the leading cloud computing platform?”</a:t>
            </a:r>
            <a:endParaRPr i="1" sz="2600">
              <a:solidFill>
                <a:srgbClr val="3F3F3F"/>
              </a:solidFill>
            </a:endParaRPr>
          </a:p>
          <a:p>
            <a:pPr indent="-127000" lvl="0" marL="127000" rtl="0" algn="l">
              <a:lnSpc>
                <a:spcPct val="115000"/>
              </a:lnSpc>
              <a:spcBef>
                <a:spcPts val="1000"/>
              </a:spcBef>
              <a:spcAft>
                <a:spcPts val="0"/>
              </a:spcAft>
              <a:buClr>
                <a:schemeClr val="dk1"/>
              </a:buClr>
              <a:buSzPts val="1100"/>
              <a:buFont typeface="Arial"/>
              <a:buNone/>
            </a:pPr>
            <a:r>
              <a:t/>
            </a:r>
            <a:endParaRPr i="1" sz="2600">
              <a:solidFill>
                <a:srgbClr val="3F3F3F"/>
              </a:solidFill>
            </a:endParaRPr>
          </a:p>
          <a:p>
            <a:pPr indent="0" lvl="0" marL="0" rtl="0" algn="l">
              <a:lnSpc>
                <a:spcPct val="115000"/>
              </a:lnSpc>
              <a:spcBef>
                <a:spcPts val="1000"/>
              </a:spcBef>
              <a:spcAft>
                <a:spcPts val="0"/>
              </a:spcAft>
              <a:buClr>
                <a:schemeClr val="dk1"/>
              </a:buClr>
              <a:buSzPts val="1100"/>
              <a:buFont typeface="Arial"/>
              <a:buNone/>
            </a:pPr>
            <a:r>
              <a:t/>
            </a:r>
            <a:endParaRPr i="1" sz="1100">
              <a:solidFill>
                <a:srgbClr val="3F3F3F"/>
              </a:solidFill>
            </a:endParaRPr>
          </a:p>
          <a:p>
            <a:pPr indent="0" lvl="0" marL="0" rtl="0" algn="l">
              <a:spcBef>
                <a:spcPts val="0"/>
              </a:spcBef>
              <a:spcAft>
                <a:spcPts val="0"/>
              </a:spcAft>
              <a:buClr>
                <a:srgbClr val="3F3F3F"/>
              </a:buClr>
              <a:buSzPts val="2800"/>
              <a:buNone/>
            </a:pPr>
            <a:r>
              <a:t/>
            </a:r>
            <a:endParaRPr i="1">
              <a:solidFill>
                <a:srgbClr val="3F3F3F"/>
              </a:solidFill>
            </a:endParaRPr>
          </a:p>
        </p:txBody>
      </p:sp>
      <p:sp>
        <p:nvSpPr>
          <p:cNvPr id="140" name="Google Shape;140;p1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